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2" r:id="rId21"/>
    <p:sldId id="283" r:id="rId22"/>
    <p:sldId id="284" r:id="rId23"/>
    <p:sldId id="286" r:id="rId24"/>
    <p:sldId id="287" r:id="rId25"/>
    <p:sldId id="288" r:id="rId26"/>
    <p:sldId id="289" r:id="rId27"/>
    <p:sldId id="277" r:id="rId28"/>
    <p:sldId id="290" r:id="rId29"/>
    <p:sldId id="291" r:id="rId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Light" panose="02000000000000000000" pitchFamily="2" charset="0"/>
      <p:regular r:id="rId37"/>
      <p:bold r:id="rId38"/>
      <p:italic r:id="rId39"/>
      <p:boldItalic r:id="rId40"/>
    </p:embeddedFont>
    <p:embeddedFont>
      <p:font typeface="Ubuntu Light" panose="020B0304030602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h0EMl/r4+6cBHQicY6RgBn4DVq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0"/>
    <p:restoredTop sz="94671"/>
  </p:normalViewPr>
  <p:slideViewPr>
    <p:cSldViewPr snapToGrid="0">
      <p:cViewPr varScale="1">
        <p:scale>
          <a:sx n="114" d="100"/>
          <a:sy n="114" d="100"/>
        </p:scale>
        <p:origin x="399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0855548C-E6B4-E85B-752C-233EF290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:notes">
            <a:extLst>
              <a:ext uri="{FF2B5EF4-FFF2-40B4-BE49-F238E27FC236}">
                <a16:creationId xmlns:a16="http://schemas.microsoft.com/office/drawing/2014/main" id="{66CA3379-2064-F50E-2E2A-B1872CB10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2:notes">
            <a:extLst>
              <a:ext uri="{FF2B5EF4-FFF2-40B4-BE49-F238E27FC236}">
                <a16:creationId xmlns:a16="http://schemas.microsoft.com/office/drawing/2014/main" id="{E8DD7ECC-3758-2415-20F6-406EAEBA2A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526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89052D34-6AA8-72E4-E907-DEACABCF6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>
            <a:extLst>
              <a:ext uri="{FF2B5EF4-FFF2-40B4-BE49-F238E27FC236}">
                <a16:creationId xmlns:a16="http://schemas.microsoft.com/office/drawing/2014/main" id="{3632A05A-A678-D095-3309-634AD2178B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4:notes">
            <a:extLst>
              <a:ext uri="{FF2B5EF4-FFF2-40B4-BE49-F238E27FC236}">
                <a16:creationId xmlns:a16="http://schemas.microsoft.com/office/drawing/2014/main" id="{855DC619-0A46-90C3-9225-60F106934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016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7A36A719-AF21-2065-A7F7-B58761D8D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>
            <a:extLst>
              <a:ext uri="{FF2B5EF4-FFF2-40B4-BE49-F238E27FC236}">
                <a16:creationId xmlns:a16="http://schemas.microsoft.com/office/drawing/2014/main" id="{E23924FC-0F8C-A608-885A-39C882A7B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>
            <a:extLst>
              <a:ext uri="{FF2B5EF4-FFF2-40B4-BE49-F238E27FC236}">
                <a16:creationId xmlns:a16="http://schemas.microsoft.com/office/drawing/2014/main" id="{86CD1087-A41D-BFD2-C148-6D53EDA14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95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7D4B66FA-5E4E-3D28-0E9A-E5AF5EF9D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>
            <a:extLst>
              <a:ext uri="{FF2B5EF4-FFF2-40B4-BE49-F238E27FC236}">
                <a16:creationId xmlns:a16="http://schemas.microsoft.com/office/drawing/2014/main" id="{7DDF3741-C1F9-63D7-C358-C44E8C21D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6:notes">
            <a:extLst>
              <a:ext uri="{FF2B5EF4-FFF2-40B4-BE49-F238E27FC236}">
                <a16:creationId xmlns:a16="http://schemas.microsoft.com/office/drawing/2014/main" id="{F2E39972-B7B9-92EE-1176-2E8D2501D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35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5DCA97C7-8A2F-83AC-264D-C1CCBF5B4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:notes">
            <a:extLst>
              <a:ext uri="{FF2B5EF4-FFF2-40B4-BE49-F238E27FC236}">
                <a16:creationId xmlns:a16="http://schemas.microsoft.com/office/drawing/2014/main" id="{CF25C038-39EA-CA9D-E81F-CA4F6C4EA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2:notes">
            <a:extLst>
              <a:ext uri="{FF2B5EF4-FFF2-40B4-BE49-F238E27FC236}">
                <a16:creationId xmlns:a16="http://schemas.microsoft.com/office/drawing/2014/main" id="{89F91B7C-4452-7A5B-F325-737C9C805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535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D5AC82A1-8560-1AF5-DA1B-B2AFF3D8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:notes">
            <a:extLst>
              <a:ext uri="{FF2B5EF4-FFF2-40B4-BE49-F238E27FC236}">
                <a16:creationId xmlns:a16="http://schemas.microsoft.com/office/drawing/2014/main" id="{44B9F17D-6975-698C-C88D-552922B31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2:notes">
            <a:extLst>
              <a:ext uri="{FF2B5EF4-FFF2-40B4-BE49-F238E27FC236}">
                <a16:creationId xmlns:a16="http://schemas.microsoft.com/office/drawing/2014/main" id="{D77537B0-7C38-01E7-4C58-1B67853C7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86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352B5203-E58A-4B1D-BAB7-04D4A03DD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:notes">
            <a:extLst>
              <a:ext uri="{FF2B5EF4-FFF2-40B4-BE49-F238E27FC236}">
                <a16:creationId xmlns:a16="http://schemas.microsoft.com/office/drawing/2014/main" id="{315B3F7D-9E10-C744-D4D3-A43E6C71B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2:notes">
            <a:extLst>
              <a:ext uri="{FF2B5EF4-FFF2-40B4-BE49-F238E27FC236}">
                <a16:creationId xmlns:a16="http://schemas.microsoft.com/office/drawing/2014/main" id="{6A32A873-C7F0-53AA-BD37-97921CE24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00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05983A5A-3A2A-8D90-A084-12BFD2CE8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:notes">
            <a:extLst>
              <a:ext uri="{FF2B5EF4-FFF2-40B4-BE49-F238E27FC236}">
                <a16:creationId xmlns:a16="http://schemas.microsoft.com/office/drawing/2014/main" id="{BAB52404-5835-2981-A784-28855BB291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2:notes">
            <a:extLst>
              <a:ext uri="{FF2B5EF4-FFF2-40B4-BE49-F238E27FC236}">
                <a16:creationId xmlns:a16="http://schemas.microsoft.com/office/drawing/2014/main" id="{B0DA9782-144D-ABB6-6353-F6ED018B5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7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9AB2305F-68B9-2BCC-5445-C860A7C2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>
            <a:extLst>
              <a:ext uri="{FF2B5EF4-FFF2-40B4-BE49-F238E27FC236}">
                <a16:creationId xmlns:a16="http://schemas.microsoft.com/office/drawing/2014/main" id="{F20A4024-BF6D-EBE1-738F-9F830BC4B1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4:notes">
            <a:extLst>
              <a:ext uri="{FF2B5EF4-FFF2-40B4-BE49-F238E27FC236}">
                <a16:creationId xmlns:a16="http://schemas.microsoft.com/office/drawing/2014/main" id="{A54B7C0E-6202-48B1-2D81-CE48C1F8A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787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498704D7-28FE-C352-4C0E-241A3B947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>
            <a:extLst>
              <a:ext uri="{FF2B5EF4-FFF2-40B4-BE49-F238E27FC236}">
                <a16:creationId xmlns:a16="http://schemas.microsoft.com/office/drawing/2014/main" id="{BF77D5EC-9662-1FB9-6BEC-84BA762B7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>
            <a:extLst>
              <a:ext uri="{FF2B5EF4-FFF2-40B4-BE49-F238E27FC236}">
                <a16:creationId xmlns:a16="http://schemas.microsoft.com/office/drawing/2014/main" id="{2EBAE66E-5BBA-075E-8380-B5AACED35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50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5E58C005-DBC9-8A8A-DAB5-4BB8C388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>
            <a:extLst>
              <a:ext uri="{FF2B5EF4-FFF2-40B4-BE49-F238E27FC236}">
                <a16:creationId xmlns:a16="http://schemas.microsoft.com/office/drawing/2014/main" id="{C7948F71-91A4-E0B0-1B9A-D3D228865E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>
            <a:extLst>
              <a:ext uri="{FF2B5EF4-FFF2-40B4-BE49-F238E27FC236}">
                <a16:creationId xmlns:a16="http://schemas.microsoft.com/office/drawing/2014/main" id="{CE6FB85B-CB18-7F10-B52A-4D8D3781E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821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75DB4428-96B6-F7B7-73B2-A72441F9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>
            <a:extLst>
              <a:ext uri="{FF2B5EF4-FFF2-40B4-BE49-F238E27FC236}">
                <a16:creationId xmlns:a16="http://schemas.microsoft.com/office/drawing/2014/main" id="{5A78F521-D2BD-5488-44F9-83E93122D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>
            <a:extLst>
              <a:ext uri="{FF2B5EF4-FFF2-40B4-BE49-F238E27FC236}">
                <a16:creationId xmlns:a16="http://schemas.microsoft.com/office/drawing/2014/main" id="{764F363A-FD30-0CEA-B8E6-C9A07BB27A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85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FB3851E7-985B-2102-48BA-7CBE924F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>
            <a:extLst>
              <a:ext uri="{FF2B5EF4-FFF2-40B4-BE49-F238E27FC236}">
                <a16:creationId xmlns:a16="http://schemas.microsoft.com/office/drawing/2014/main" id="{275FD89F-5C1B-C953-3E37-9947ED4392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>
            <a:extLst>
              <a:ext uri="{FF2B5EF4-FFF2-40B4-BE49-F238E27FC236}">
                <a16:creationId xmlns:a16="http://schemas.microsoft.com/office/drawing/2014/main" id="{8B654E90-B408-6EFD-07DE-AA5C015468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205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EBB4D320-DC03-CCC1-9989-218B03F02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>
            <a:extLst>
              <a:ext uri="{FF2B5EF4-FFF2-40B4-BE49-F238E27FC236}">
                <a16:creationId xmlns:a16="http://schemas.microsoft.com/office/drawing/2014/main" id="{FC4C0BDA-2EC8-65FF-D5B0-22DA6533C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>
            <a:extLst>
              <a:ext uri="{FF2B5EF4-FFF2-40B4-BE49-F238E27FC236}">
                <a16:creationId xmlns:a16="http://schemas.microsoft.com/office/drawing/2014/main" id="{DAC9973C-6746-D804-7007-D41330C21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68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B0891473-1A1E-D0D2-6DCB-AECA20D1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>
            <a:extLst>
              <a:ext uri="{FF2B5EF4-FFF2-40B4-BE49-F238E27FC236}">
                <a16:creationId xmlns:a16="http://schemas.microsoft.com/office/drawing/2014/main" id="{D5506BC0-6AE8-F5A0-CBF3-BAD942AA9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>
            <a:extLst>
              <a:ext uri="{FF2B5EF4-FFF2-40B4-BE49-F238E27FC236}">
                <a16:creationId xmlns:a16="http://schemas.microsoft.com/office/drawing/2014/main" id="{89BFB10B-15B9-7A88-82AC-E9594EFFAE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240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81E9498E-702F-81E9-5688-7268F05A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>
            <a:extLst>
              <a:ext uri="{FF2B5EF4-FFF2-40B4-BE49-F238E27FC236}">
                <a16:creationId xmlns:a16="http://schemas.microsoft.com/office/drawing/2014/main" id="{6CBB9CA2-3475-03EF-032F-69FB5B4844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>
            <a:extLst>
              <a:ext uri="{FF2B5EF4-FFF2-40B4-BE49-F238E27FC236}">
                <a16:creationId xmlns:a16="http://schemas.microsoft.com/office/drawing/2014/main" id="{4D98D225-0ED8-0C38-C2FC-156FED50C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535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E3D3D309-5CC6-FF66-3B32-E0A4C8C6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>
            <a:extLst>
              <a:ext uri="{FF2B5EF4-FFF2-40B4-BE49-F238E27FC236}">
                <a16:creationId xmlns:a16="http://schemas.microsoft.com/office/drawing/2014/main" id="{B0107DDE-3016-F53A-B939-9FAEAC9110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>
            <a:extLst>
              <a:ext uri="{FF2B5EF4-FFF2-40B4-BE49-F238E27FC236}">
                <a16:creationId xmlns:a16="http://schemas.microsoft.com/office/drawing/2014/main" id="{12D70FB8-A8D2-14F2-8678-3FF576C38B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853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7EA2E5E2-3B90-495B-D5E8-919057AF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>
            <a:extLst>
              <a:ext uri="{FF2B5EF4-FFF2-40B4-BE49-F238E27FC236}">
                <a16:creationId xmlns:a16="http://schemas.microsoft.com/office/drawing/2014/main" id="{BE96CB13-8DD7-06DD-FAE6-936EDD07A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>
            <a:extLst>
              <a:ext uri="{FF2B5EF4-FFF2-40B4-BE49-F238E27FC236}">
                <a16:creationId xmlns:a16="http://schemas.microsoft.com/office/drawing/2014/main" id="{815D8E37-289B-BF7E-EE15-A16D43AB4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299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B4BF8600-0BF5-45E2-75CA-797BCBA5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>
            <a:extLst>
              <a:ext uri="{FF2B5EF4-FFF2-40B4-BE49-F238E27FC236}">
                <a16:creationId xmlns:a16="http://schemas.microsoft.com/office/drawing/2014/main" id="{9FD855A7-E73E-CA2B-022B-C1E2CA45FC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>
            <a:extLst>
              <a:ext uri="{FF2B5EF4-FFF2-40B4-BE49-F238E27FC236}">
                <a16:creationId xmlns:a16="http://schemas.microsoft.com/office/drawing/2014/main" id="{302B6C1F-3E58-5067-989F-E65435ED4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41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1A4147CE-5562-6577-069B-FF9A0D20D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>
            <a:extLst>
              <a:ext uri="{FF2B5EF4-FFF2-40B4-BE49-F238E27FC236}">
                <a16:creationId xmlns:a16="http://schemas.microsoft.com/office/drawing/2014/main" id="{1922F72C-68D3-74BC-E8AF-32992D36D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1:notes">
            <a:extLst>
              <a:ext uri="{FF2B5EF4-FFF2-40B4-BE49-F238E27FC236}">
                <a16:creationId xmlns:a16="http://schemas.microsoft.com/office/drawing/2014/main" id="{57B433BC-5CC5-1C79-3077-0491B0A708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9484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704220FF-FDE1-6698-387B-A84895D1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:notes">
            <a:extLst>
              <a:ext uri="{FF2B5EF4-FFF2-40B4-BE49-F238E27FC236}">
                <a16:creationId xmlns:a16="http://schemas.microsoft.com/office/drawing/2014/main" id="{4EE7F833-7AE4-F4FF-99C9-E56D8F7AFA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2:notes">
            <a:extLst>
              <a:ext uri="{FF2B5EF4-FFF2-40B4-BE49-F238E27FC236}">
                <a16:creationId xmlns:a16="http://schemas.microsoft.com/office/drawing/2014/main" id="{4564EC50-4C76-D52A-9F7D-75092E6E8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1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Headline Slide" type="secHead">
  <p:cSld name="SECTION_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11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0;p11"/>
          <p:cNvCxnSpPr/>
          <p:nvPr/>
        </p:nvCxnSpPr>
        <p:spPr>
          <a:xfrm rot="10800000" flipH="1">
            <a:off x="4229500" y="511975"/>
            <a:ext cx="4058400" cy="222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11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11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11"/>
          <p:cNvSpPr txBox="1">
            <a:spLocks noGrp="1"/>
          </p:cNvSpPr>
          <p:nvPr>
            <p:ph type="title"/>
          </p:nvPr>
        </p:nvSpPr>
        <p:spPr>
          <a:xfrm>
            <a:off x="913150" y="1867300"/>
            <a:ext cx="7224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ubTitle" idx="1"/>
          </p:nvPr>
        </p:nvSpPr>
        <p:spPr>
          <a:xfrm>
            <a:off x="896400" y="2660500"/>
            <a:ext cx="7241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/>
          <p:nvPr/>
        </p:nvSpPr>
        <p:spPr>
          <a:xfrm>
            <a:off x="8476488" y="46592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">
  <p:cSld name="1_Closing Slide 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t="8686" r="-6122" b="8271"/>
          <a:stretch/>
        </p:blipFill>
        <p:spPr>
          <a:xfrm>
            <a:off x="1097100" y="923925"/>
            <a:ext cx="7102575" cy="3314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0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20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20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746225" y="2375850"/>
            <a:ext cx="4363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0"/>
          <p:cNvCxnSpPr/>
          <p:nvPr/>
        </p:nvCxnSpPr>
        <p:spPr>
          <a:xfrm rot="10800000" flipH="1">
            <a:off x="4229500" y="511975"/>
            <a:ext cx="4058400" cy="222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20"/>
          <p:cNvSpPr txBox="1"/>
          <p:nvPr/>
        </p:nvSpPr>
        <p:spPr>
          <a:xfrm>
            <a:off x="8476488" y="46592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1 speaker">
  <p:cSld name="1_Intro slide 1 speak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12"/>
          <p:cNvCxnSpPr/>
          <p:nvPr/>
        </p:nvCxnSpPr>
        <p:spPr>
          <a:xfrm rot="10800000" flipH="1">
            <a:off x="4229500" y="511975"/>
            <a:ext cx="4058400" cy="222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12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9;p12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0;p12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820200" y="1218900"/>
            <a:ext cx="45114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ubTitle" idx="1"/>
          </p:nvPr>
        </p:nvSpPr>
        <p:spPr>
          <a:xfrm>
            <a:off x="820188" y="2346075"/>
            <a:ext cx="42609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>
            <a:spLocks noGrp="1"/>
          </p:cNvSpPr>
          <p:nvPr>
            <p:ph type="pic" idx="2"/>
          </p:nvPr>
        </p:nvSpPr>
        <p:spPr>
          <a:xfrm>
            <a:off x="5314350" y="840700"/>
            <a:ext cx="2740200" cy="30348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2"/>
          <p:cNvSpPr txBox="1"/>
          <p:nvPr/>
        </p:nvSpPr>
        <p:spPr>
          <a:xfrm>
            <a:off x="8476488" y="46592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13"/>
          <p:cNvSpPr/>
          <p:nvPr/>
        </p:nvSpPr>
        <p:spPr>
          <a:xfrm>
            <a:off x="75" y="907975"/>
            <a:ext cx="9144000" cy="423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913150" y="1079325"/>
            <a:ext cx="72243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subTitle" idx="1"/>
          </p:nvPr>
        </p:nvSpPr>
        <p:spPr>
          <a:xfrm>
            <a:off x="913154" y="1905950"/>
            <a:ext cx="74103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 date">
  <p:cSld name="1_Opening Slide dat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14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14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14"/>
          <p:cNvCxnSpPr/>
          <p:nvPr/>
        </p:nvCxnSpPr>
        <p:spPr>
          <a:xfrm rot="10800000">
            <a:off x="4110425" y="512074"/>
            <a:ext cx="4178700" cy="63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;p14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764175" y="1196824"/>
            <a:ext cx="7299600" cy="22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14"/>
          <p:cNvSpPr txBox="1"/>
          <p:nvPr/>
        </p:nvSpPr>
        <p:spPr>
          <a:xfrm>
            <a:off x="8476488" y="46592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2 speakers">
  <p:cSld name="1_Intro slide 2 speaker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15"/>
          <p:cNvCxnSpPr/>
          <p:nvPr/>
        </p:nvCxnSpPr>
        <p:spPr>
          <a:xfrm rot="10800000" flipH="1">
            <a:off x="4229500" y="511975"/>
            <a:ext cx="4058400" cy="222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15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5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5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820200" y="1218900"/>
            <a:ext cx="4345098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subTitle" idx="1"/>
          </p:nvPr>
        </p:nvSpPr>
        <p:spPr>
          <a:xfrm>
            <a:off x="820197" y="2346075"/>
            <a:ext cx="4345096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ubTitle" idx="2"/>
          </p:nvPr>
        </p:nvSpPr>
        <p:spPr>
          <a:xfrm>
            <a:off x="5214602" y="2396625"/>
            <a:ext cx="1286700" cy="1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>
            <a:spLocks noGrp="1"/>
          </p:cNvSpPr>
          <p:nvPr>
            <p:ph type="pic" idx="3"/>
          </p:nvPr>
        </p:nvSpPr>
        <p:spPr>
          <a:xfrm>
            <a:off x="5215577" y="847950"/>
            <a:ext cx="1286700" cy="14250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5"/>
          <p:cNvSpPr txBox="1">
            <a:spLocks noGrp="1"/>
          </p:cNvSpPr>
          <p:nvPr>
            <p:ph type="subTitle" idx="4"/>
          </p:nvPr>
        </p:nvSpPr>
        <p:spPr>
          <a:xfrm>
            <a:off x="6777902" y="2396625"/>
            <a:ext cx="1286700" cy="1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>
            <a:spLocks noGrp="1"/>
          </p:cNvSpPr>
          <p:nvPr>
            <p:ph type="pic" idx="5"/>
          </p:nvPr>
        </p:nvSpPr>
        <p:spPr>
          <a:xfrm>
            <a:off x="6765552" y="847950"/>
            <a:ext cx="1286700" cy="14250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5"/>
          <p:cNvSpPr txBox="1"/>
          <p:nvPr/>
        </p:nvSpPr>
        <p:spPr>
          <a:xfrm>
            <a:off x="8476488" y="46592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slide">
  <p:cSld name="1_2-Column text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6"/>
          <p:cNvSpPr/>
          <p:nvPr/>
        </p:nvSpPr>
        <p:spPr>
          <a:xfrm>
            <a:off x="75" y="907975"/>
            <a:ext cx="9144000" cy="423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6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2"/>
          </p:nvPr>
        </p:nvSpPr>
        <p:spPr>
          <a:xfrm>
            <a:off x="470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913150" y="1079325"/>
            <a:ext cx="72243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/>
          <p:nvPr/>
        </p:nvSpPr>
        <p:spPr>
          <a:xfrm>
            <a:off x="8476488" y="46592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graphics Slide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7"/>
          <p:cNvCxnSpPr/>
          <p:nvPr/>
        </p:nvCxnSpPr>
        <p:spPr>
          <a:xfrm>
            <a:off x="8287800" y="520300"/>
            <a:ext cx="0" cy="31137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7"/>
          <p:cNvCxnSpPr/>
          <p:nvPr/>
        </p:nvCxnSpPr>
        <p:spPr>
          <a:xfrm rot="10800000">
            <a:off x="616000" y="1442100"/>
            <a:ext cx="0" cy="31221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7"/>
          <p:cNvCxnSpPr/>
          <p:nvPr/>
        </p:nvCxnSpPr>
        <p:spPr>
          <a:xfrm rot="10800000">
            <a:off x="616000" y="4564199"/>
            <a:ext cx="4178700" cy="63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7"/>
          <p:cNvSpPr txBox="1"/>
          <p:nvPr/>
        </p:nvSpPr>
        <p:spPr>
          <a:xfrm>
            <a:off x="1200150" y="3498625"/>
            <a:ext cx="1914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INFOGRAPHIC 1</a:t>
            </a:r>
            <a:endParaRPr sz="12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" name="Google Shape;64;p17"/>
          <p:cNvSpPr/>
          <p:nvPr/>
        </p:nvSpPr>
        <p:spPr>
          <a:xfrm>
            <a:off x="1489825" y="1533000"/>
            <a:ext cx="384300" cy="18852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7"/>
          <p:cNvSpPr/>
          <p:nvPr/>
        </p:nvSpPr>
        <p:spPr>
          <a:xfrm>
            <a:off x="1865300" y="2277900"/>
            <a:ext cx="384300" cy="11403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2249600" y="2710525"/>
            <a:ext cx="384300" cy="7077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3498900" y="1986425"/>
            <a:ext cx="1435800" cy="14358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F1C23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3259500" y="3498625"/>
            <a:ext cx="1914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INFOGRAPHIC 2</a:t>
            </a:r>
            <a:endParaRPr sz="12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5908338" y="1349750"/>
            <a:ext cx="17322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Icons for Infographics can be added by downloading a vector graphic from an available resource, then placing as an image by following this path.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35856"/>
          <a:stretch/>
        </p:blipFill>
        <p:spPr>
          <a:xfrm>
            <a:off x="6007341" y="2368575"/>
            <a:ext cx="1348525" cy="13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/>
          <p:nvPr/>
        </p:nvSpPr>
        <p:spPr>
          <a:xfrm>
            <a:off x="6438900" y="2619375"/>
            <a:ext cx="228900" cy="180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6615125" y="2819400"/>
            <a:ext cx="700200" cy="95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1524475" y="1195800"/>
            <a:ext cx="384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1899950" y="1915125"/>
            <a:ext cx="384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2284250" y="2368575"/>
            <a:ext cx="3843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25</a:t>
            </a:r>
            <a:endParaRPr sz="12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3936325" y="2710525"/>
            <a:ext cx="7857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75%</a:t>
            </a:r>
            <a:endParaRPr sz="2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" name="Google Shape;77;p17"/>
          <p:cNvCxnSpPr/>
          <p:nvPr/>
        </p:nvCxnSpPr>
        <p:spPr>
          <a:xfrm rot="10800000" flipH="1">
            <a:off x="4229500" y="511975"/>
            <a:ext cx="4058400" cy="222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7"/>
          <p:cNvSpPr txBox="1"/>
          <p:nvPr/>
        </p:nvSpPr>
        <p:spPr>
          <a:xfrm>
            <a:off x="8476488" y="46592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/Graphic and Text Slide">
  <p:cSld name="1_Photo/Graphic and Text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747075" y="1580475"/>
            <a:ext cx="3808800" cy="2463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2527137" y="1979929"/>
            <a:ext cx="384276" cy="40513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D03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8"/>
          <p:cNvGrpSpPr/>
          <p:nvPr/>
        </p:nvGrpSpPr>
        <p:grpSpPr>
          <a:xfrm>
            <a:off x="3691539" y="1987299"/>
            <a:ext cx="422327" cy="390408"/>
            <a:chOff x="5975075" y="2327500"/>
            <a:chExt cx="420100" cy="388350"/>
          </a:xfrm>
        </p:grpSpPr>
        <p:sp>
          <p:nvSpPr>
            <p:cNvPr id="83" name="Google Shape;83;p1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D03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D033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18"/>
          <p:cNvSpPr/>
          <p:nvPr/>
        </p:nvSpPr>
        <p:spPr>
          <a:xfrm>
            <a:off x="1281721" y="1999583"/>
            <a:ext cx="465278" cy="365854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5052375" y="1580475"/>
            <a:ext cx="3271200" cy="246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5209675" y="2385070"/>
            <a:ext cx="29670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None/>
              <a:defRPr sz="13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5036325" y="1671425"/>
            <a:ext cx="32283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3"/>
          </p:nvPr>
        </p:nvSpPr>
        <p:spPr>
          <a:xfrm>
            <a:off x="1101550" y="2568225"/>
            <a:ext cx="868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4"/>
          </p:nvPr>
        </p:nvSpPr>
        <p:spPr>
          <a:xfrm>
            <a:off x="2284875" y="2586825"/>
            <a:ext cx="868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5"/>
          </p:nvPr>
        </p:nvSpPr>
        <p:spPr>
          <a:xfrm>
            <a:off x="3468200" y="2586825"/>
            <a:ext cx="868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8476488" y="46592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">
  <p:cSld name="1_Photo Slid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75" y="907975"/>
            <a:ext cx="9144000" cy="423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5052375" y="2148850"/>
            <a:ext cx="3271200" cy="21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6" name="Google Shape;96;p19"/>
          <p:cNvSpPr>
            <a:spLocks noGrp="1"/>
          </p:cNvSpPr>
          <p:nvPr>
            <p:ph type="pic" idx="2"/>
          </p:nvPr>
        </p:nvSpPr>
        <p:spPr>
          <a:xfrm>
            <a:off x="385125" y="1343125"/>
            <a:ext cx="4463100" cy="29727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5209675" y="2532220"/>
            <a:ext cx="29670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None/>
              <a:defRPr sz="13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5036325" y="2123600"/>
            <a:ext cx="32283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8476488" y="46592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rgbClr val="0026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/>
          <p:nvPr/>
        </p:nvSpPr>
        <p:spPr>
          <a:xfrm>
            <a:off x="8476488" y="46592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driver.com/resource/vxworks-datasheet?utm_source=chatgpt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sar.org/fileadmin/standards/R22-11/CP/AUTOSAR_SWS_OS.pdf?utm_source=chatgpt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docs.kernel.org/scheduler/sched-deadline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trs.nasa.gov/api/citations/20200002390/downloads/20200002390.pdf?utm_source=chatgpt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.biu.ac.il/leshema/files/2019/01/Scheduling-For-5G-Cellular-Networks-With-PriorityAnd-Deadline-Constraints.pdf?utm_source=chatgpt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title"/>
          </p:nvPr>
        </p:nvSpPr>
        <p:spPr>
          <a:xfrm>
            <a:off x="854880" y="1181499"/>
            <a:ext cx="7224300" cy="181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3600" dirty="0"/>
              <a:t>Scheduling Algorithms for Multiprogramming in a </a:t>
            </a:r>
            <a:br>
              <a:rPr lang="en-US" altLang="zh-CN" sz="3600" dirty="0"/>
            </a:br>
            <a:r>
              <a:rPr lang="en-US" altLang="zh-CN" sz="3600" dirty="0"/>
              <a:t>Hard-Real-Time Environment</a:t>
            </a:r>
            <a:endParaRPr sz="3600" dirty="0"/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854879" y="3783944"/>
            <a:ext cx="7241100" cy="48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400"/>
              <a:buFont typeface="Roboto"/>
              <a:buNone/>
            </a:pPr>
            <a:r>
              <a:rPr lang="en-US" altLang="zh-CN" sz="2000" dirty="0"/>
              <a:t>Presenters</a:t>
            </a:r>
            <a:r>
              <a:rPr lang="zh-CN" altLang="en-US" sz="2000" dirty="0"/>
              <a:t>： </a:t>
            </a:r>
            <a:r>
              <a:rPr lang="en-US" altLang="zh-CN" sz="2000" dirty="0" err="1"/>
              <a:t>Lanzheng</a:t>
            </a:r>
            <a:r>
              <a:rPr lang="en-US" altLang="zh-CN" sz="2000" dirty="0"/>
              <a:t> Cao</a:t>
            </a:r>
            <a:r>
              <a:rPr lang="zh-CN" altLang="en-US" sz="2000" dirty="0"/>
              <a:t>，</a:t>
            </a:r>
            <a:r>
              <a:rPr lang="en-US" altLang="zh-CN" sz="2000" dirty="0"/>
              <a:t>Yitong Zhang</a:t>
            </a:r>
            <a:r>
              <a:rPr lang="zh-CN" altLang="en-US" sz="2000" dirty="0"/>
              <a:t>，</a:t>
            </a:r>
            <a:r>
              <a:rPr lang="en-US" altLang="zh-CN" sz="2000" dirty="0"/>
              <a:t>Haiyang Liu</a:t>
            </a:r>
            <a:endParaRPr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5D03BA-3553-A887-2235-69A9A8C527D7}"/>
              </a:ext>
            </a:extLst>
          </p:cNvPr>
          <p:cNvSpPr txBox="1"/>
          <p:nvPr/>
        </p:nvSpPr>
        <p:spPr>
          <a:xfrm>
            <a:off x="854879" y="3217931"/>
            <a:ext cx="615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Authors</a:t>
            </a:r>
            <a:r>
              <a:rPr lang="zh-CN" altLang="en-US" sz="2000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：</a:t>
            </a:r>
            <a:r>
              <a:rPr lang="en-US" altLang="zh-CN" sz="2000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C</a:t>
            </a:r>
            <a:r>
              <a:rPr lang="en-US" altLang="zh-CN" sz="2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. L. LIU      JAMES W. LAYLAND</a:t>
            </a:r>
            <a:endParaRPr lang="zh-CN" altLang="en-US" sz="2000" b="1" dirty="0">
              <a:solidFill>
                <a:schemeClr val="bg1"/>
              </a:solidFill>
              <a:latin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42396227-C77D-8E99-2820-FE5F69499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881FDB02-E077-8EC7-4047-EDD9A0A3056D}"/>
              </a:ext>
            </a:extLst>
          </p:cNvPr>
          <p:cNvSpPr/>
          <p:nvPr/>
        </p:nvSpPr>
        <p:spPr>
          <a:xfrm>
            <a:off x="1303840" y="3675276"/>
            <a:ext cx="5276998" cy="9284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Google Shape;118;p2">
            <a:extLst>
              <a:ext uri="{FF2B5EF4-FFF2-40B4-BE49-F238E27FC236}">
                <a16:creationId xmlns:a16="http://schemas.microsoft.com/office/drawing/2014/main" id="{8BEAB471-4AB1-497A-119F-B7A68DA1508E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2.4 Achievable Processor Utilization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58D4A44E-EE89-9B89-7516-AFFA254FF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38" y="962556"/>
                <a:ext cx="7931739" cy="23667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zh-CN" sz="1600" b="1" dirty="0"/>
                  <a:t>Deriving the Bound (Rate-Monotonic)</a:t>
                </a:r>
                <a:r>
                  <a:rPr lang="en-US" altLang="zh-CN" sz="1600" b="1" dirty="0"/>
                  <a:t>:</a:t>
                </a:r>
                <a:endParaRPr lang="zh-CN" altLang="zh-CN" sz="1600" b="1" dirty="0"/>
              </a:p>
              <a:p>
                <a:r>
                  <a:rPr lang="en-US" altLang="zh-CN" dirty="0"/>
                  <a:t>THEOREM 3. </a:t>
                </a:r>
                <a:r>
                  <a:rPr lang="en-US" altLang="zh-CN" i="1" dirty="0"/>
                  <a:t>For a set of 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two tasks </a:t>
                </a:r>
                <a:r>
                  <a:rPr lang="en-US" altLang="zh-CN" i="1" dirty="0"/>
                  <a:t>with fixed priority assignment, the least upper bound to the processor utilization factor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=2(</m:t>
                    </m:r>
                    <m:sSup>
                      <m:sSup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THEOREM 4. </a:t>
                </a:r>
                <a:r>
                  <a:rPr lang="en-US" altLang="zh-CN" i="1" dirty="0"/>
                  <a:t>For a set of m tasks with fixed priority order, and the restriction that the ratio between any two request periods is less than 2, the least upper bound to the processor utilization factor is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THEOREM 5. </a:t>
                </a:r>
                <a:r>
                  <a:rPr lang="en-US" altLang="zh-CN" i="1" dirty="0"/>
                  <a:t>For a set of 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m tasks </a:t>
                </a:r>
                <a:r>
                  <a:rPr lang="en-US" altLang="zh-CN" i="1" dirty="0"/>
                  <a:t>with fixed priority order, the least upper bound to processor utilization is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58D4A44E-EE89-9B89-7516-AFFA254FF5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838" y="962556"/>
                <a:ext cx="7931739" cy="2366738"/>
              </a:xfrm>
              <a:prstGeom prst="rect">
                <a:avLst/>
              </a:prstGeom>
              <a:blipFill>
                <a:blip r:embed="rId3"/>
                <a:stretch>
                  <a:fillRect l="-384" b="-10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7BF3CE-C10B-3B66-527C-175B8C383DCB}"/>
                  </a:ext>
                </a:extLst>
              </p:cNvPr>
              <p:cNvSpPr txBox="1"/>
              <p:nvPr/>
            </p:nvSpPr>
            <p:spPr>
              <a:xfrm>
                <a:off x="1450108" y="3732472"/>
                <a:ext cx="503123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b="1" dirty="0"/>
                  <a:t>Results:</a:t>
                </a:r>
              </a:p>
              <a:p>
                <a:pPr marL="457200" lvl="1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Char char="•"/>
                </a:pPr>
                <a:r>
                  <a:rPr lang="en-US" altLang="zh-CN" dirty="0"/>
                  <a:t>  </a:t>
                </a:r>
                <a:r>
                  <a:rPr lang="zh-CN" altLang="zh-CN" dirty="0"/>
                  <a:t>For m=3, U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0.78.</a:t>
                </a:r>
              </a:p>
              <a:p>
                <a:pPr marL="457200" lvl="1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Char char="•"/>
                </a:pPr>
                <a:r>
                  <a:rPr lang="en-US" altLang="zh-CN" dirty="0"/>
                  <a:t>  </a:t>
                </a:r>
                <a:r>
                  <a:rPr lang="zh-CN" altLang="zh-CN" dirty="0"/>
                  <a:t>For large m, U approaches ln(2)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0.693</a:t>
                </a:r>
                <a:r>
                  <a:rPr lang="zh-CN" altLang="zh-CN" dirty="0"/>
                  <a:t>.</a:t>
                </a:r>
                <a:r>
                  <a:rPr lang="en-US" altLang="zh-CN" dirty="0"/>
                  <a:t>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Too low!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7BF3CE-C10B-3B66-527C-175B8C383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108" y="3732472"/>
                <a:ext cx="5031236" cy="738664"/>
              </a:xfrm>
              <a:prstGeom prst="rect">
                <a:avLst/>
              </a:prstGeom>
              <a:blipFill>
                <a:blip r:embed="rId4"/>
                <a:stretch>
                  <a:fillRect l="-364" t="-826" b="-8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21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8D46A973-87AF-BF1A-5031-0F54EB432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>
            <a:extLst>
              <a:ext uri="{FF2B5EF4-FFF2-40B4-BE49-F238E27FC236}">
                <a16:creationId xmlns:a16="http://schemas.microsoft.com/office/drawing/2014/main" id="{B02410C9-F6C4-A212-F15F-CAD8E11BB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0200" y="1218900"/>
            <a:ext cx="6700740" cy="156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3</a:t>
            </a:r>
            <a:r>
              <a:rPr lang="en" sz="4000" dirty="0"/>
              <a:t> </a:t>
            </a:r>
            <a:r>
              <a:rPr lang="en-US" sz="4000" dirty="0"/>
              <a:t>D</a:t>
            </a:r>
            <a:r>
              <a:rPr lang="en-US" altLang="zh-CN" sz="4000" dirty="0"/>
              <a:t>eadline Driven</a:t>
            </a:r>
            <a:r>
              <a:rPr lang="en-US" altLang="zh-CN" dirty="0"/>
              <a:t> Scheduling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sz="4000" dirty="0"/>
          </a:p>
        </p:txBody>
      </p:sp>
      <p:sp>
        <p:nvSpPr>
          <p:cNvPr id="4" name="Google Shape;189;p23" descr="Question mark icon">
            <a:extLst>
              <a:ext uri="{FF2B5EF4-FFF2-40B4-BE49-F238E27FC236}">
                <a16:creationId xmlns:a16="http://schemas.microsoft.com/office/drawing/2014/main" id="{59DFFE40-F66F-1EE6-B312-89AC8F0443EC}"/>
              </a:ext>
            </a:extLst>
          </p:cNvPr>
          <p:cNvSpPr/>
          <p:nvPr/>
        </p:nvSpPr>
        <p:spPr>
          <a:xfrm>
            <a:off x="6380844" y="3004416"/>
            <a:ext cx="1189850" cy="111740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darken" extrusionOk="0"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none" extrusionOk="0"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dk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144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55C99207-A42C-B203-FC02-C686FF5F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266E3981-7F34-6DAF-928A-53F7DD243BDD}"/>
              </a:ext>
            </a:extLst>
          </p:cNvPr>
          <p:cNvSpPr txBox="1">
            <a:spLocks/>
          </p:cNvSpPr>
          <p:nvPr/>
        </p:nvSpPr>
        <p:spPr>
          <a:xfrm>
            <a:off x="158532" y="92571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3.1 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4953B-993D-F508-A4CC-032B7B5C51B1}"/>
              </a:ext>
            </a:extLst>
          </p:cNvPr>
          <p:cNvSpPr txBox="1"/>
          <p:nvPr/>
        </p:nvSpPr>
        <p:spPr>
          <a:xfrm>
            <a:off x="863601" y="1091196"/>
            <a:ext cx="919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Characteristics of the Deadline-Driven Scheduling Algorithm</a:t>
            </a:r>
            <a:endParaRPr lang="zh-CN" altLang="en-US" sz="18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388EE05-8F19-8446-3366-D8CC02C31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462" y="1631608"/>
            <a:ext cx="668489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Priority Assignment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task’s priority is determined by the deadline of its current request. The closer the deadline, the higher the priority.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Earliest Deadline First Strategy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 any moment, the scheduler selects the task with the earliest pending deadline to execute.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Preemptive Scheduling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a newly arrived task has a nearer deadline than the currently running task, it will preempt and take over the processor.</a:t>
            </a:r>
          </a:p>
        </p:txBody>
      </p:sp>
    </p:spTree>
    <p:extLst>
      <p:ext uri="{BB962C8B-B14F-4D97-AF65-F5344CB8AC3E}">
        <p14:creationId xmlns:p14="http://schemas.microsoft.com/office/powerpoint/2010/main" val="2184880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>
          <a:extLst>
            <a:ext uri="{FF2B5EF4-FFF2-40B4-BE49-F238E27FC236}">
              <a16:creationId xmlns:a16="http://schemas.microsoft.com/office/drawing/2014/main" id="{0F16FB86-C8BE-AB1C-F8E6-BFA2A6175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;p2">
            <a:extLst>
              <a:ext uri="{FF2B5EF4-FFF2-40B4-BE49-F238E27FC236}">
                <a16:creationId xmlns:a16="http://schemas.microsoft.com/office/drawing/2014/main" id="{D9A4F819-EC71-C3F4-7722-EEF1A0589252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>
                <a:solidFill>
                  <a:schemeClr val="bg1"/>
                </a:solidFill>
              </a:rPr>
              <a:t>3.2 Support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EB2B8-5033-6F04-7ADF-B3BF444062DA}"/>
              </a:ext>
            </a:extLst>
          </p:cNvPr>
          <p:cNvSpPr txBox="1"/>
          <p:nvPr/>
        </p:nvSpPr>
        <p:spPr>
          <a:xfrm>
            <a:off x="269875" y="1195487"/>
            <a:ext cx="4591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b="1" dirty="0"/>
              <a:t>No Idle Time Before Overflow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06E9A-E472-65FF-C5C8-9E9B843612C5}"/>
              </a:ext>
            </a:extLst>
          </p:cNvPr>
          <p:cNvSpPr txBox="1"/>
          <p:nvPr/>
        </p:nvSpPr>
        <p:spPr>
          <a:xfrm>
            <a:off x="269875" y="1690084"/>
            <a:ext cx="3711575" cy="1821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/>
              <a:t>(Theorem 6)</a:t>
            </a:r>
            <a:r>
              <a:rPr lang="en-US" altLang="zh-CN" dirty="0"/>
              <a:t> If an overflow occurs, the processor must have been fully utilized up to that point—no idle time is wasted.</a:t>
            </a:r>
          </a:p>
          <a:p>
            <a:pPr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This means EDF never “slacks off.”</a:t>
            </a:r>
          </a:p>
          <a:p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Every available processor cycle is used to serve the most urgent tasks.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EEF5BD-34E6-3948-02AE-4DECE15CF748}"/>
              </a:ext>
            </a:extLst>
          </p:cNvPr>
          <p:cNvSpPr txBox="1"/>
          <p:nvPr/>
        </p:nvSpPr>
        <p:spPr>
          <a:xfrm>
            <a:off x="4702175" y="1195486"/>
            <a:ext cx="4591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Feasibility Condition: Utilization ≤ 100%</a:t>
            </a:r>
            <a:endParaRPr lang="zh-CN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59EFC-C755-CD24-73C5-8B2866DEF08C}"/>
              </a:ext>
            </a:extLst>
          </p:cNvPr>
          <p:cNvSpPr txBox="1"/>
          <p:nvPr/>
        </p:nvSpPr>
        <p:spPr>
          <a:xfrm>
            <a:off x="4572000" y="1689626"/>
            <a:ext cx="4121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(Theorem 7)</a:t>
            </a:r>
            <a:r>
              <a:rPr lang="en-US" altLang="zh-CN" dirty="0"/>
              <a:t> EDF scheduling is feasible if and only if the total processor utilization satisfies:</a:t>
            </a:r>
            <a:endParaRPr lang="zh-CN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B91607-46DE-A77C-0C66-AF67172EAD15}"/>
              </a:ext>
            </a:extLst>
          </p:cNvPr>
          <p:cNvPicPr>
            <a:picLocks/>
          </p:cNvPicPr>
          <p:nvPr/>
        </p:nvPicPr>
        <p:blipFill>
          <a:blip r:embed="rId3"/>
          <a:srcRect t="15081" r="701"/>
          <a:stretch>
            <a:fillRect/>
          </a:stretch>
        </p:blipFill>
        <p:spPr>
          <a:xfrm>
            <a:off x="4702175" y="2343150"/>
            <a:ext cx="3625850" cy="339735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BD21578-757A-B0A4-5DC1-4FF0F7A8F9FE}"/>
              </a:ext>
            </a:extLst>
          </p:cNvPr>
          <p:cNvSpPr txBox="1"/>
          <p:nvPr/>
        </p:nvSpPr>
        <p:spPr>
          <a:xfrm>
            <a:off x="4648574" y="2885569"/>
            <a:ext cx="41211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 simple, powerful rule: If the total demand does not exceed the processor’s capacity, EDF guarantees success.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0B291-DDF5-F60C-A2B5-57B870BD068F}"/>
              </a:ext>
            </a:extLst>
          </p:cNvPr>
          <p:cNvSpPr txBox="1"/>
          <p:nvPr/>
        </p:nvSpPr>
        <p:spPr>
          <a:xfrm>
            <a:off x="741793" y="3948013"/>
            <a:ext cx="72771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None/>
            </a:pPr>
            <a:r>
              <a:rPr lang="en-US" altLang="zh-CN" b="1" dirty="0"/>
              <a:t>Conclusion</a:t>
            </a:r>
          </a:p>
          <a:p>
            <a:pPr>
              <a:buNone/>
            </a:pPr>
            <a:r>
              <a:rPr lang="en-US" altLang="zh-CN" dirty="0"/>
              <a:t>These two principles demonstrate that EDF is not only logically sound but also </a:t>
            </a:r>
            <a:r>
              <a:rPr lang="en-US" altLang="zh-CN" b="1" dirty="0"/>
              <a:t>globally optimal</a:t>
            </a:r>
            <a:r>
              <a:rPr lang="en-US" altLang="zh-CN" dirty="0"/>
              <a:t> among all scheduling algorithms for hard real-time systems.</a:t>
            </a:r>
          </a:p>
        </p:txBody>
      </p:sp>
    </p:spTree>
    <p:extLst>
      <p:ext uri="{BB962C8B-B14F-4D97-AF65-F5344CB8AC3E}">
        <p14:creationId xmlns:p14="http://schemas.microsoft.com/office/powerpoint/2010/main" val="371944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FA3AEBD6-EBF4-66DA-B5D9-B169BD77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;p2">
            <a:extLst>
              <a:ext uri="{FF2B5EF4-FFF2-40B4-BE49-F238E27FC236}">
                <a16:creationId xmlns:a16="http://schemas.microsoft.com/office/drawing/2014/main" id="{FDB59A6E-7CBE-091C-A68B-F5B545D8545F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3.3 </a:t>
            </a:r>
            <a:r>
              <a:rPr lang="en-US" altLang="zh-CN" dirty="0" err="1">
                <a:solidFill>
                  <a:schemeClr val="bg1"/>
                </a:solidFill>
              </a:rPr>
              <a:t>Provement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BA634-6567-E2FE-C457-F29BE96A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7" y="1779022"/>
            <a:ext cx="4383816" cy="2183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FE1F70-B2BA-EBF6-57DE-337178E1C1C5}"/>
              </a:ext>
            </a:extLst>
          </p:cNvPr>
          <p:cNvSpPr txBox="1"/>
          <p:nvPr/>
        </p:nvSpPr>
        <p:spPr>
          <a:xfrm>
            <a:off x="263525" y="1244600"/>
            <a:ext cx="4591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THEOREM 6</a:t>
            </a:r>
            <a:endParaRPr lang="zh-CN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FEBBA-3380-B1C0-B234-725274B789F1}"/>
              </a:ext>
            </a:extLst>
          </p:cNvPr>
          <p:cNvSpPr txBox="1"/>
          <p:nvPr/>
        </p:nvSpPr>
        <p:spPr>
          <a:xfrm>
            <a:off x="4552950" y="1398488"/>
            <a:ext cx="459105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b="1" dirty="0"/>
              <a:t>Full Utilization Before Overflow 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Between time </a:t>
            </a:r>
            <a:r>
              <a:rPr lang="zh-CN" altLang="en-US" dirty="0"/>
              <a:t>𝑡</a:t>
            </a:r>
            <a:r>
              <a:rPr lang="en-US" altLang="zh-CN" dirty="0"/>
              <a:t>2 and </a:t>
            </a:r>
            <a:r>
              <a:rPr lang="zh-CN" altLang="en-US" dirty="0"/>
              <a:t>𝑡</a:t>
            </a:r>
            <a:r>
              <a:rPr lang="en-US" altLang="zh-CN" dirty="0"/>
              <a:t>3, the processor is fully utilized. Overflow occurs at </a:t>
            </a:r>
            <a:r>
              <a:rPr lang="zh-CN" altLang="en-US" dirty="0"/>
              <a:t>𝑡</a:t>
            </a:r>
            <a:r>
              <a:rPr lang="en-US" altLang="zh-CN" dirty="0"/>
              <a:t>3.</a:t>
            </a:r>
          </a:p>
          <a:p>
            <a:pPr>
              <a:spcAft>
                <a:spcPts val="300"/>
              </a:spcAft>
            </a:pPr>
            <a:r>
              <a:rPr lang="en-US" altLang="zh-CN" b="1" dirty="0"/>
              <a:t>Rescheduling Argument</a:t>
            </a:r>
          </a:p>
          <a:p>
            <a:pPr>
              <a:spcAft>
                <a:spcPts val="300"/>
              </a:spcAft>
            </a:pPr>
            <a:r>
              <a:rPr lang="en-US" altLang="zh-CN" dirty="0"/>
              <a:t>If any task requests (e.g., a, b, c) are shifted earlier to </a:t>
            </a:r>
            <a:r>
              <a:rPr lang="zh-CN" altLang="en-US" dirty="0"/>
              <a:t>𝑡</a:t>
            </a:r>
            <a:r>
              <a:rPr lang="en-US" altLang="zh-CN" dirty="0"/>
              <a:t>2, the processor remains fully occupied.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No idle time is created, and overflow may even occur earlier due to tighter scheduling.</a:t>
            </a:r>
          </a:p>
          <a:p>
            <a:pPr>
              <a:spcAft>
                <a:spcPts val="300"/>
              </a:spcAft>
            </a:pPr>
            <a:r>
              <a:rPr lang="en-US" altLang="zh-CN" b="1" dirty="0"/>
              <a:t>Contradiction via Rescheduling </a:t>
            </a:r>
          </a:p>
          <a:p>
            <a:r>
              <a:rPr lang="en-US" altLang="zh-CN" dirty="0"/>
              <a:t>If idle time were possible before overflow, rescheduling should allow idle time between </a:t>
            </a:r>
            <a:r>
              <a:rPr lang="zh-CN" altLang="en-US" dirty="0"/>
              <a:t>𝑡</a:t>
            </a:r>
            <a:r>
              <a:rPr lang="en-US" altLang="zh-CN" dirty="0"/>
              <a:t>2 and </a:t>
            </a:r>
            <a:r>
              <a:rPr lang="zh-CN" altLang="en-US" dirty="0"/>
              <a:t>𝑡</a:t>
            </a:r>
            <a:r>
              <a:rPr lang="en-US" altLang="zh-CN" dirty="0"/>
              <a:t>3. But since this is impossible, the assumption of idle time leads to contradiction.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19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0FDBB918-A6AF-4CDE-D151-F052BE92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;p2">
            <a:extLst>
              <a:ext uri="{FF2B5EF4-FFF2-40B4-BE49-F238E27FC236}">
                <a16:creationId xmlns:a16="http://schemas.microsoft.com/office/drawing/2014/main" id="{15BEE392-7578-C200-8A54-9EEC6768F3FE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3.3 </a:t>
            </a:r>
            <a:r>
              <a:rPr lang="en-US" altLang="zh-CN" dirty="0" err="1">
                <a:solidFill>
                  <a:schemeClr val="bg1"/>
                </a:solidFill>
              </a:rPr>
              <a:t>Provement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3B40C-B8DA-DB89-84FF-066AB8B15A47}"/>
              </a:ext>
            </a:extLst>
          </p:cNvPr>
          <p:cNvSpPr txBox="1"/>
          <p:nvPr/>
        </p:nvSpPr>
        <p:spPr>
          <a:xfrm>
            <a:off x="53006" y="1225444"/>
            <a:ext cx="5851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THEOREM 7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44E2A-0D28-D6F4-CE40-02C059B9C963}"/>
              </a:ext>
            </a:extLst>
          </p:cNvPr>
          <p:cNvSpPr txBox="1"/>
          <p:nvPr/>
        </p:nvSpPr>
        <p:spPr>
          <a:xfrm>
            <a:off x="4222750" y="1832573"/>
            <a:ext cx="4720512" cy="2500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/>
              <a:t>Case 1: None of the b-tasks are executed before T</a:t>
            </a:r>
          </a:p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All requests with deadlines ≤ T are executed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Total required computation time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If total required time &gt; T, then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Case 1 disproves the possibility of overflow under the utilization condition. Next slide: Case 2 – Partial execution of b-tasks.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4FF95-C94F-7C71-606C-B614EC5E4DE1}"/>
              </a:ext>
            </a:extLst>
          </p:cNvPr>
          <p:cNvPicPr>
            <a:picLocks/>
          </p:cNvPicPr>
          <p:nvPr/>
        </p:nvPicPr>
        <p:blipFill>
          <a:blip r:embed="rId3"/>
          <a:srcRect l="6736" t="5613" r="6003" b="11037"/>
          <a:stretch>
            <a:fillRect/>
          </a:stretch>
        </p:blipFill>
        <p:spPr>
          <a:xfrm>
            <a:off x="143362" y="1652213"/>
            <a:ext cx="3838088" cy="1982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0DF12-371B-C548-A840-0D8F80625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593" y="1175628"/>
            <a:ext cx="4467669" cy="3763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4981CD-6D06-F1D6-51B6-8375F9794C1C}"/>
              </a:ext>
            </a:extLst>
          </p:cNvPr>
          <p:cNvSpPr txBox="1"/>
          <p:nvPr/>
        </p:nvSpPr>
        <p:spPr>
          <a:xfrm>
            <a:off x="1266230" y="1097689"/>
            <a:ext cx="4591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To prove Theorem 7 by contradiction:</a:t>
            </a:r>
          </a:p>
          <a:p>
            <a:r>
              <a:rPr lang="en-US" altLang="zh-CN" dirty="0"/>
              <a:t> </a:t>
            </a:r>
            <a:endParaRPr lang="zh-CN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A7BD7-E5AE-A349-354A-53A23E2A4B19}"/>
              </a:ext>
            </a:extLst>
          </p:cNvPr>
          <p:cNvSpPr txBox="1"/>
          <p:nvPr/>
        </p:nvSpPr>
        <p:spPr>
          <a:xfrm>
            <a:off x="1289856" y="1375120"/>
            <a:ext cx="4591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EDF scheduling must be feasible.</a:t>
            </a:r>
            <a:endParaRPr lang="zh-CN" altLang="en-US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CB95F7C-EE53-7EBE-B090-3E1FC5576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62" y="3754096"/>
            <a:ext cx="3949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Task requests with deadlines ≤ 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Task requests with deadlines &gt; 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tasks are executed before 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tasks are pending at time 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C1FA1C-8FBB-0126-8C7B-EBD59046D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900" y="2594107"/>
            <a:ext cx="4115993" cy="2979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1584B0-95BE-99BA-FF00-EA2673A958DA}"/>
              </a:ext>
            </a:extLst>
          </p:cNvPr>
          <p:cNvSpPr txBox="1"/>
          <p:nvPr/>
        </p:nvSpPr>
        <p:spPr>
          <a:xfrm>
            <a:off x="3981676" y="4482934"/>
            <a:ext cx="50189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“⌊T / Tᵢ⌋ represents the floor of T divided by Tᵢ, i.e., the number of complete task periods within time T.”</a:t>
            </a:r>
            <a:endParaRPr lang="zh-CN" alt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1F6D14-4478-46E0-77DE-AA5634188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3228964"/>
            <a:ext cx="3576274" cy="29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4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D63A5031-8F50-4B02-EB59-983215BF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;p2">
            <a:extLst>
              <a:ext uri="{FF2B5EF4-FFF2-40B4-BE49-F238E27FC236}">
                <a16:creationId xmlns:a16="http://schemas.microsoft.com/office/drawing/2014/main" id="{36FC6ADA-FB2E-6CF3-E0EE-15BA0E5843F0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3.3 </a:t>
            </a:r>
            <a:r>
              <a:rPr lang="en-US" altLang="zh-CN" dirty="0" err="1">
                <a:solidFill>
                  <a:schemeClr val="bg1"/>
                </a:solidFill>
              </a:rPr>
              <a:t>Provement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C02FA-4BD6-9420-8593-FC381CB450FE}"/>
              </a:ext>
            </a:extLst>
          </p:cNvPr>
          <p:cNvSpPr txBox="1"/>
          <p:nvPr/>
        </p:nvSpPr>
        <p:spPr>
          <a:xfrm>
            <a:off x="0" y="1013625"/>
            <a:ext cx="5851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THEOREM 7 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1C248FE-ACEC-E801-26EB-77D6D7B84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62" y="3527474"/>
            <a:ext cx="44286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Overflow occurs at time 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Let T′ &lt; T be the last time any b-requests (deadlines &gt; T) were executed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T′ and T, only a-requests (with deadlines ≤ T) are executed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476E7-C160-916B-9DCF-134B6A7F0D8F}"/>
              </a:ext>
            </a:extLst>
          </p:cNvPr>
          <p:cNvPicPr>
            <a:picLocks/>
          </p:cNvPicPr>
          <p:nvPr/>
        </p:nvPicPr>
        <p:blipFill>
          <a:blip r:embed="rId3"/>
          <a:srcRect t="1055" r="4615" b="1"/>
          <a:stretch>
            <a:fillRect/>
          </a:stretch>
        </p:blipFill>
        <p:spPr>
          <a:xfrm>
            <a:off x="82106" y="1409525"/>
            <a:ext cx="4059512" cy="2055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A89190-1EDC-1522-4AC5-9FE8164A5A78}"/>
              </a:ext>
            </a:extLst>
          </p:cNvPr>
          <p:cNvSpPr txBox="1"/>
          <p:nvPr/>
        </p:nvSpPr>
        <p:spPr>
          <a:xfrm>
            <a:off x="4294531" y="1195411"/>
            <a:ext cx="4591050" cy="351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altLang="zh-CN" b="1" dirty="0"/>
              <a:t>Case 2: Some of the b-tasks are executed before T</a:t>
            </a:r>
          </a:p>
          <a:p>
            <a:pPr>
              <a:spcAft>
                <a:spcPts val="600"/>
              </a:spcAft>
              <a:buNone/>
            </a:pPr>
            <a:r>
              <a:rPr lang="en-US" altLang="zh-CN" dirty="0"/>
              <a:t>    Since </a:t>
            </a:r>
            <a:r>
              <a:rPr lang="en-US" altLang="zh-CN" i="1" dirty="0"/>
              <a:t>b-requests</a:t>
            </a:r>
            <a:r>
              <a:rPr lang="en-US" altLang="zh-CN" dirty="0"/>
              <a:t> were executed before </a:t>
            </a:r>
            <a:r>
              <a:rPr lang="en-US" altLang="zh-CN" b="1" dirty="0"/>
              <a:t>T′</a:t>
            </a:r>
            <a:r>
              <a:rPr lang="en-US" altLang="zh-CN" dirty="0"/>
              <a:t>, all earlier </a:t>
            </a:r>
            <a:r>
              <a:rPr lang="en-US" altLang="zh-CN" i="1" dirty="0"/>
              <a:t>a-requests</a:t>
            </a:r>
            <a:r>
              <a:rPr lang="en-US" altLang="zh-CN" dirty="0"/>
              <a:t> must have earlier deadlines and were already completed</a:t>
            </a:r>
          </a:p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 Therefore, the only remaining workload between </a:t>
            </a:r>
            <a:r>
              <a:rPr lang="en-US" altLang="zh-CN" b="1" dirty="0"/>
              <a:t>T′ and T</a:t>
            </a:r>
            <a:r>
              <a:rPr lang="en-US" altLang="zh-CN" dirty="0"/>
              <a:t> is from newly arrived </a:t>
            </a:r>
            <a:r>
              <a:rPr lang="en-US" altLang="zh-CN" i="1" dirty="0"/>
              <a:t>a-requests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Total required processor time in interval [</a:t>
            </a:r>
            <a:r>
              <a:rPr lang="zh-CN" altLang="en-US" dirty="0"/>
              <a:t>𝑇</a:t>
            </a:r>
            <a:r>
              <a:rPr lang="en-US" altLang="zh-CN" dirty="0"/>
              <a:t>′,</a:t>
            </a:r>
            <a:r>
              <a:rPr lang="zh-CN" altLang="en-US" dirty="0"/>
              <a:t>𝑇</a:t>
            </a:r>
            <a:r>
              <a:rPr lang="en-US" altLang="zh-CN" dirty="0"/>
              <a:t>] is: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That an overflow occurs at T means that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Contradicts the assumption of feasibility → Theorem 7 is proven</a:t>
            </a:r>
            <a:br>
              <a:rPr lang="en-US" altLang="zh-CN" dirty="0"/>
            </a:br>
            <a:endParaRPr lang="en-US" altLang="zh-C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7284ED-6AAA-CC4D-CBE2-8F9271FCD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88" y="3014191"/>
            <a:ext cx="4666206" cy="264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AF7E5A-151C-38C0-9D5C-905F204C5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287" y="3586743"/>
            <a:ext cx="4666207" cy="4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92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0D265FE0-2D16-8491-69B7-B306A1DDF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;p2">
            <a:extLst>
              <a:ext uri="{FF2B5EF4-FFF2-40B4-BE49-F238E27FC236}">
                <a16:creationId xmlns:a16="http://schemas.microsoft.com/office/drawing/2014/main" id="{AA72A207-EA75-6286-4316-C7159C9B4AD3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3.4 Mixed  Scheduling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1ABC0-C71C-88F2-C1D8-D1E0CE5553C3}"/>
              </a:ext>
            </a:extLst>
          </p:cNvPr>
          <p:cNvSpPr txBox="1"/>
          <p:nvPr/>
        </p:nvSpPr>
        <p:spPr>
          <a:xfrm>
            <a:off x="749300" y="1178772"/>
            <a:ext cx="750284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None/>
            </a:pPr>
            <a:r>
              <a:rPr lang="en-US" altLang="zh-CN" sz="1600" b="1" dirty="0"/>
              <a:t>Mixed Scheduling Algorithm</a:t>
            </a:r>
          </a:p>
          <a:p>
            <a:pPr>
              <a:spcAft>
                <a:spcPts val="600"/>
              </a:spcAft>
              <a:buNone/>
            </a:pPr>
            <a:r>
              <a:rPr lang="en-US" altLang="zh-CN" dirty="0"/>
              <a:t>A </a:t>
            </a:r>
            <a:r>
              <a:rPr lang="en-US" altLang="zh-CN" b="1" dirty="0"/>
              <a:t>mixed scheduling algorithm</a:t>
            </a:r>
            <a:r>
              <a:rPr lang="en-US" altLang="zh-CN" dirty="0"/>
              <a:t> combines two strategies: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High-frequency tasks</a:t>
            </a:r>
            <a:r>
              <a:rPr lang="en-US" altLang="zh-CN" dirty="0"/>
              <a:t> (short periods) are scheduled using a </a:t>
            </a:r>
            <a:r>
              <a:rPr lang="en-US" altLang="zh-CN" b="1" dirty="0"/>
              <a:t>fixed priority algorithm</a:t>
            </a:r>
            <a:r>
              <a:rPr lang="en-US" altLang="zh-CN" dirty="0"/>
              <a:t> → typically Rate-Monotonic, compatible with hardware interrupt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Low-frequency tasks</a:t>
            </a:r>
            <a:r>
              <a:rPr lang="en-US" altLang="zh-CN" dirty="0"/>
              <a:t> (longer periods) are scheduled using a </a:t>
            </a:r>
            <a:r>
              <a:rPr lang="en-US" altLang="zh-CN" b="1" dirty="0"/>
              <a:t>dynamic priority algorithm</a:t>
            </a:r>
            <a:r>
              <a:rPr lang="en-US" altLang="zh-CN" dirty="0"/>
              <a:t> → typically Deadline-Driven (EDF), implemented in 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32FCA-F854-F7B1-98A2-91EB05C31532}"/>
              </a:ext>
            </a:extLst>
          </p:cNvPr>
          <p:cNvSpPr txBox="1"/>
          <p:nvPr/>
        </p:nvSpPr>
        <p:spPr>
          <a:xfrm>
            <a:off x="976741" y="3352023"/>
            <a:ext cx="6825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proof structure is similar to that of EDF scheduling, except that the fixed time interval </a:t>
            </a:r>
            <a:r>
              <a:rPr lang="zh-CN" altLang="en-US" b="1" dirty="0"/>
              <a:t>𝑇 </a:t>
            </a:r>
            <a:r>
              <a:rPr lang="en-US" altLang="zh-CN" b="1" dirty="0"/>
              <a:t>is extended to a sublinear availability function </a:t>
            </a:r>
            <a:r>
              <a:rPr lang="zh-CN" altLang="en-US" b="1" dirty="0"/>
              <a:t>𝑎𝑘</a:t>
            </a:r>
            <a:r>
              <a:rPr lang="en-US" altLang="zh-CN" b="1" dirty="0"/>
              <a:t>(</a:t>
            </a:r>
            <a:r>
              <a:rPr lang="zh-CN" altLang="en-US" b="1" dirty="0"/>
              <a:t>𝑡</a:t>
            </a:r>
            <a:r>
              <a:rPr lang="en-US" altLang="zh-CN" b="1" dirty="0"/>
              <a:t>).</a:t>
            </a:r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4553FA-F4F5-BE96-E556-B3BCE7A4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264" y="3914377"/>
            <a:ext cx="3628571" cy="4857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EB3E5D-A1C6-0070-2D4E-4C31BC4DB28E}"/>
              </a:ext>
            </a:extLst>
          </p:cNvPr>
          <p:cNvSpPr txBox="1"/>
          <p:nvPr/>
        </p:nvSpPr>
        <p:spPr>
          <a:xfrm>
            <a:off x="976741" y="4525757"/>
            <a:ext cx="7426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ak</a:t>
            </a:r>
            <a:r>
              <a:rPr lang="en-US" altLang="zh-CN" dirty="0"/>
              <a:t> (t) denote the availability function of the processor for tasks k ~ 1, k W 2, •. • , m.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6ABFE-71D1-7790-B595-C8C03F51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09924"/>
            <a:ext cx="7502844" cy="4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75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56D3F64B-A4C9-FE4F-C6F9-1D80B5087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>
            <a:extLst>
              <a:ext uri="{FF2B5EF4-FFF2-40B4-BE49-F238E27FC236}">
                <a16:creationId xmlns:a16="http://schemas.microsoft.com/office/drawing/2014/main" id="{37044DC8-7B44-1D74-E509-A1A431A67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0199" y="1218900"/>
            <a:ext cx="7757543" cy="156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4</a:t>
            </a:r>
            <a:r>
              <a:rPr lang="en" sz="4000" dirty="0"/>
              <a:t> </a:t>
            </a:r>
            <a:r>
              <a:rPr lang="en-US" altLang="zh-CN" dirty="0"/>
              <a:t>From Theory to Practice</a:t>
            </a:r>
            <a:endParaRPr sz="4000" dirty="0"/>
          </a:p>
        </p:txBody>
      </p:sp>
      <p:sp>
        <p:nvSpPr>
          <p:cNvPr id="4" name="Google Shape;189;p23" descr="Question mark icon">
            <a:extLst>
              <a:ext uri="{FF2B5EF4-FFF2-40B4-BE49-F238E27FC236}">
                <a16:creationId xmlns:a16="http://schemas.microsoft.com/office/drawing/2014/main" id="{D1C6E06A-6CE7-53A7-68F2-1C2E2BC649A0}"/>
              </a:ext>
            </a:extLst>
          </p:cNvPr>
          <p:cNvSpPr/>
          <p:nvPr/>
        </p:nvSpPr>
        <p:spPr>
          <a:xfrm>
            <a:off x="6380844" y="3004416"/>
            <a:ext cx="1189850" cy="111740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darken" extrusionOk="0"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none" extrusionOk="0"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dk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383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7EBA7AF3-9C82-B2E7-5B86-6FEEEDD43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BE9517B8-0DC8-546A-D525-E7F616DF6A65}"/>
              </a:ext>
            </a:extLst>
          </p:cNvPr>
          <p:cNvSpPr txBox="1">
            <a:spLocks/>
          </p:cNvSpPr>
          <p:nvPr/>
        </p:nvSpPr>
        <p:spPr>
          <a:xfrm>
            <a:off x="285738" y="121274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Three Scheduling Approaches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FAD76A-A9D9-8FAC-B2B0-050E74BDB949}"/>
              </a:ext>
            </a:extLst>
          </p:cNvPr>
          <p:cNvSpPr txBox="1"/>
          <p:nvPr/>
        </p:nvSpPr>
        <p:spPr>
          <a:xfrm>
            <a:off x="1255933" y="1200851"/>
            <a:ext cx="722318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Roboto"/>
                <a:cs typeface="Roboto"/>
              </a:rPr>
              <a:t>Fixed Priority Scheduling </a:t>
            </a:r>
            <a:r>
              <a:rPr lang="en-US" altLang="zh-CN" sz="1800" dirty="0">
                <a:latin typeface="Roboto"/>
                <a:cs typeface="Roboto"/>
              </a:rPr>
              <a:t>(RMS): simple, predictable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Roboto"/>
                <a:cs typeface="Roboto"/>
              </a:rPr>
              <a:t>Dynamic Priority Scheduling </a:t>
            </a:r>
            <a:r>
              <a:rPr lang="en-US" altLang="zh-CN" sz="1800" dirty="0">
                <a:latin typeface="Roboto"/>
                <a:cs typeface="Roboto"/>
              </a:rPr>
              <a:t>(EDF): flexible, high utilization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Roboto"/>
                <a:cs typeface="Roboto"/>
              </a:rPr>
              <a:t>Mixed Scheduling Approaches</a:t>
            </a:r>
            <a:r>
              <a:rPr lang="en-US" altLang="zh-CN" sz="1800" dirty="0">
                <a:latin typeface="Roboto"/>
                <a:cs typeface="Roboto"/>
              </a:rPr>
              <a:t>: balance RMS and EDF</a:t>
            </a:r>
            <a:endParaRPr lang="zh-CN" altLang="en-US" sz="1800" dirty="0">
              <a:latin typeface="Roboto"/>
              <a:cs typeface="Roboto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286C77-B722-B774-E68C-B95C7C23DC9D}"/>
              </a:ext>
            </a:extLst>
          </p:cNvPr>
          <p:cNvGrpSpPr/>
          <p:nvPr/>
        </p:nvGrpSpPr>
        <p:grpSpPr>
          <a:xfrm>
            <a:off x="993058" y="3559084"/>
            <a:ext cx="7426399" cy="767130"/>
            <a:chOff x="452681" y="3039706"/>
            <a:chExt cx="8238638" cy="76713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44555FA-6DC0-B1A7-BAE5-D80920B31783}"/>
                </a:ext>
              </a:extLst>
            </p:cNvPr>
            <p:cNvSpPr/>
            <p:nvPr/>
          </p:nvSpPr>
          <p:spPr>
            <a:xfrm>
              <a:off x="452681" y="3039706"/>
              <a:ext cx="8238638" cy="76713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A0219FB-E9C7-35AD-C180-C17C6D55B87B}"/>
                </a:ext>
              </a:extLst>
            </p:cNvPr>
            <p:cNvSpPr txBox="1"/>
            <p:nvPr/>
          </p:nvSpPr>
          <p:spPr>
            <a:xfrm>
              <a:off x="735838" y="3161661"/>
              <a:ext cx="79554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/>
                <a:t>In practice, the choice depends not only on utilization, but also on predictability, implementation cost, and certification requirements.</a:t>
              </a:r>
              <a:endParaRPr lang="zh-CN" altLang="zh-CN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ADEBC87-2427-30BD-181E-396AF270979D}"/>
              </a:ext>
            </a:extLst>
          </p:cNvPr>
          <p:cNvSpPr txBox="1"/>
          <p:nvPr/>
        </p:nvSpPr>
        <p:spPr>
          <a:xfrm>
            <a:off x="1664154" y="2780002"/>
            <a:ext cx="6368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“Which approach do companies actually choose?”</a:t>
            </a:r>
            <a:endParaRPr lang="zh-CN" altLang="zh-CN" sz="2000" b="1" i="1" dirty="0">
              <a:solidFill>
                <a:schemeClr val="bg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Google Shape;189;p23" descr="Question mark icon">
            <a:extLst>
              <a:ext uri="{FF2B5EF4-FFF2-40B4-BE49-F238E27FC236}">
                <a16:creationId xmlns:a16="http://schemas.microsoft.com/office/drawing/2014/main" id="{7327FBB9-3114-4ED3-C9E6-FFBA92BCFD8D}"/>
              </a:ext>
            </a:extLst>
          </p:cNvPr>
          <p:cNvSpPr/>
          <p:nvPr/>
        </p:nvSpPr>
        <p:spPr>
          <a:xfrm>
            <a:off x="993058" y="2705024"/>
            <a:ext cx="561627" cy="5232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darken" extrusionOk="0"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none" extrusionOk="0"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dk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52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>
            <a:spLocks noGrp="1"/>
          </p:cNvSpPr>
          <p:nvPr>
            <p:ph type="title"/>
          </p:nvPr>
        </p:nvSpPr>
        <p:spPr>
          <a:xfrm>
            <a:off x="1075693" y="1120286"/>
            <a:ext cx="3648707" cy="79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 dirty="0"/>
              <a:t>1 </a:t>
            </a:r>
            <a:r>
              <a:rPr lang="en-US" altLang="zh-CN" dirty="0"/>
              <a:t>Background</a:t>
            </a:r>
            <a:endParaRPr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3D40D07-9DD7-854D-D1A2-DE94B112D1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1E98FB-A274-3151-DBC0-EB6D35B94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363" y="2061578"/>
            <a:ext cx="3978472" cy="22728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B9F5F56B-FABE-BF20-1AE2-1C637A26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739D4D6A-EE05-B063-13D0-EC4AC94687FC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4.1 RMS in Practice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26EB99-4567-DC85-B196-06337F52050F}"/>
              </a:ext>
            </a:extLst>
          </p:cNvPr>
          <p:cNvSpPr txBox="1"/>
          <p:nvPr/>
        </p:nvSpPr>
        <p:spPr>
          <a:xfrm>
            <a:off x="405771" y="1135675"/>
            <a:ext cx="8171616" cy="4024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Roboto"/>
                <a:cs typeface="Roboto"/>
              </a:rPr>
              <a:t>1</a:t>
            </a:r>
            <a:r>
              <a:rPr lang="zh-CN" altLang="en-US" sz="1800" dirty="0">
                <a:latin typeface="Roboto"/>
                <a:cs typeface="Roboto"/>
              </a:rPr>
              <a:t>）</a:t>
            </a:r>
            <a:r>
              <a:rPr lang="en-US" altLang="zh-CN" sz="1800" dirty="0">
                <a:latin typeface="Roboto"/>
                <a:cs typeface="Roboto"/>
              </a:rPr>
              <a:t>Aerospace</a:t>
            </a:r>
            <a:r>
              <a:rPr lang="zh-CN" altLang="en-US" sz="1800" dirty="0">
                <a:latin typeface="Roboto"/>
                <a:cs typeface="Roboto"/>
              </a:rPr>
              <a:t>：</a:t>
            </a:r>
            <a:r>
              <a:rPr lang="en-US" altLang="zh-CN" sz="1800" b="1" dirty="0">
                <a:latin typeface="Roboto"/>
                <a:cs typeface="Roboto"/>
              </a:rPr>
              <a:t>VxWorks </a:t>
            </a:r>
            <a:r>
              <a:rPr lang="en-US" altLang="zh-CN" sz="1800" dirty="0">
                <a:latin typeface="Roboto"/>
                <a:cs typeface="Roboto"/>
              </a:rPr>
              <a:t>from Wind River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Roboto"/>
                <a:cs typeface="Roboto"/>
              </a:rPr>
              <a:t>A real-time operating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Roboto"/>
                <a:cs typeface="Roboto"/>
              </a:rPr>
              <a:t>DO-178C:</a:t>
            </a:r>
            <a:r>
              <a:rPr lang="zh-CN" altLang="en-US" sz="1800" dirty="0">
                <a:latin typeface="Roboto"/>
                <a:cs typeface="Roboto"/>
              </a:rPr>
              <a:t> </a:t>
            </a:r>
            <a:r>
              <a:rPr lang="en-US" altLang="zh-CN" sz="1800" dirty="0">
                <a:latin typeface="Roboto"/>
                <a:cs typeface="Roboto"/>
              </a:rPr>
              <a:t>strict</a:t>
            </a:r>
            <a:r>
              <a:rPr lang="zh-CN" altLang="en-US" sz="1800" dirty="0">
                <a:latin typeface="Roboto"/>
                <a:cs typeface="Roboto"/>
              </a:rPr>
              <a:t> </a:t>
            </a:r>
            <a:r>
              <a:rPr lang="en-US" altLang="zh-CN" sz="1800" dirty="0">
                <a:latin typeface="Roboto"/>
                <a:cs typeface="Roboto"/>
              </a:rPr>
              <a:t>safety</a:t>
            </a:r>
            <a:r>
              <a:rPr lang="zh-CN" altLang="en-US" sz="1800" dirty="0">
                <a:latin typeface="Roboto"/>
                <a:cs typeface="Roboto"/>
              </a:rPr>
              <a:t> </a:t>
            </a:r>
            <a:r>
              <a:rPr lang="en-US" altLang="zh-CN" sz="1800" dirty="0">
                <a:latin typeface="Roboto"/>
                <a:cs typeface="Roboto"/>
              </a:rPr>
              <a:t>standard</a:t>
            </a:r>
            <a:endParaRPr lang="en-US" altLang="zh-CN" sz="1800" i="1" dirty="0">
              <a:latin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800" dirty="0">
              <a:latin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800" dirty="0">
              <a:latin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800" dirty="0">
              <a:latin typeface="Roboto"/>
              <a:cs typeface="Roboto"/>
            </a:endParaRP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endParaRPr lang="en-US" altLang="zh-CN" sz="1100" dirty="0"/>
          </a:p>
          <a:p>
            <a:pPr algn="just"/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DO-178C: Software Considerations in Airborne Systems and Equipment Certification</a:t>
            </a:r>
          </a:p>
          <a:p>
            <a:pPr algn="just"/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 River Systems. (2023). </a:t>
            </a:r>
            <a:r>
              <a:rPr lang="en-US" altLang="zh-CN" sz="11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VxWorks datasheet: The industry’s leading real-time operating system (RTOS).</a:t>
            </a: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Wind River. Retrieved from </a:t>
            </a: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https://www.windriver.com/resource/vxworks-datasheet</a:t>
            </a:r>
            <a:endParaRPr lang="en-US" altLang="zh-C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刚刚，史上最强火星车出征！美国宇航局毅力号发射升空|火星_新浪新闻">
            <a:extLst>
              <a:ext uri="{FF2B5EF4-FFF2-40B4-BE49-F238E27FC236}">
                <a16:creationId xmlns:a16="http://schemas.microsoft.com/office/drawing/2014/main" id="{29C3C08E-F478-3446-7345-6DD43B0F7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9" b="8638"/>
          <a:stretch>
            <a:fillRect/>
          </a:stretch>
        </p:blipFill>
        <p:spPr bwMode="auto">
          <a:xfrm>
            <a:off x="6390640" y="1214449"/>
            <a:ext cx="1676530" cy="11152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6" name="Picture 8" descr="Boeing's new avionics unit marks reversal of old-school outsourcing trend">
            <a:extLst>
              <a:ext uri="{FF2B5EF4-FFF2-40B4-BE49-F238E27FC236}">
                <a16:creationId xmlns:a16="http://schemas.microsoft.com/office/drawing/2014/main" id="{87C48218-2B1C-8D76-4F46-F104EEFD2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1" t="15939" r="19069"/>
          <a:stretch>
            <a:fillRect/>
          </a:stretch>
        </p:blipFill>
        <p:spPr bwMode="auto">
          <a:xfrm>
            <a:off x="6390640" y="2962938"/>
            <a:ext cx="1676529" cy="11332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62" name="Picture 14" descr="VxWorks RTOS | Wind River VxWorks RTOS Overview">
            <a:extLst>
              <a:ext uri="{FF2B5EF4-FFF2-40B4-BE49-F238E27FC236}">
                <a16:creationId xmlns:a16="http://schemas.microsoft.com/office/drawing/2014/main" id="{CDD88B02-7A6B-3CAE-DDAC-3B0481C4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81" y="2783830"/>
            <a:ext cx="1774402" cy="1064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6295FA-AF5C-41AC-8D95-B063EFBA02A1}"/>
              </a:ext>
            </a:extLst>
          </p:cNvPr>
          <p:cNvSpPr txBox="1"/>
          <p:nvPr/>
        </p:nvSpPr>
        <p:spPr>
          <a:xfrm>
            <a:off x="6238334" y="2385076"/>
            <a:ext cx="2339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Roboto"/>
                <a:cs typeface="Roboto"/>
              </a:rPr>
              <a:t>NASA Mars rovers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9C1705-0876-9723-CEDE-56B9627B064D}"/>
              </a:ext>
            </a:extLst>
          </p:cNvPr>
          <p:cNvSpPr txBox="1"/>
          <p:nvPr/>
        </p:nvSpPr>
        <p:spPr>
          <a:xfrm>
            <a:off x="6322903" y="4166332"/>
            <a:ext cx="1812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Roboto"/>
                <a:cs typeface="Roboto"/>
              </a:rPr>
              <a:t>Boeing avionics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7D9341D-86FE-BF0D-AA78-BC3EC3DF5D0E}"/>
              </a:ext>
            </a:extLst>
          </p:cNvPr>
          <p:cNvSpPr/>
          <p:nvPr/>
        </p:nvSpPr>
        <p:spPr>
          <a:xfrm rot="20044846">
            <a:off x="5157351" y="2823964"/>
            <a:ext cx="809601" cy="11984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3DEFBDAD-CE35-B4DB-C7CD-B0207919E3B2}"/>
              </a:ext>
            </a:extLst>
          </p:cNvPr>
          <p:cNvSpPr/>
          <p:nvPr/>
        </p:nvSpPr>
        <p:spPr>
          <a:xfrm rot="1328960">
            <a:off x="5159877" y="3578079"/>
            <a:ext cx="800711" cy="113423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365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7C5E1C7C-5FE3-FF9C-B984-8697DB44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2D5D72A3-B7B2-0668-3C40-507898FFCD1D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4.1 RMS in Practice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2C4CD6-F700-256F-1461-224765372708}"/>
              </a:ext>
            </a:extLst>
          </p:cNvPr>
          <p:cNvSpPr txBox="1"/>
          <p:nvPr/>
        </p:nvSpPr>
        <p:spPr>
          <a:xfrm>
            <a:off x="405770" y="1135675"/>
            <a:ext cx="7766679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Roboto"/>
                <a:cs typeface="Roboto"/>
              </a:rPr>
              <a:t>2</a:t>
            </a:r>
            <a:r>
              <a:rPr lang="zh-CN" altLang="en-US" sz="1800" dirty="0">
                <a:latin typeface="Roboto"/>
                <a:cs typeface="Roboto"/>
              </a:rPr>
              <a:t>）</a:t>
            </a:r>
            <a:r>
              <a:rPr lang="en-US" altLang="zh-CN" sz="1800" dirty="0">
                <a:latin typeface="Roboto"/>
                <a:cs typeface="Roboto"/>
              </a:rPr>
              <a:t>Automotive Industry</a:t>
            </a:r>
            <a:r>
              <a:rPr lang="zh-CN" altLang="en-US" sz="1800" dirty="0">
                <a:latin typeface="Roboto"/>
                <a:cs typeface="Roboto"/>
              </a:rPr>
              <a:t>：</a:t>
            </a:r>
            <a:r>
              <a:rPr lang="en-US" altLang="zh-CN" sz="1800" b="1" dirty="0">
                <a:latin typeface="Roboto"/>
                <a:cs typeface="Roboto"/>
              </a:rPr>
              <a:t>AUTOSAR OS</a:t>
            </a:r>
            <a:endParaRPr lang="en-US" altLang="zh-CN" sz="1800" dirty="0">
              <a:latin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Roboto"/>
                <a:cs typeface="Roboto"/>
              </a:rPr>
              <a:t>Inside the classic AUTOSAR platform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i="1" dirty="0">
                <a:latin typeface="Roboto"/>
                <a:cs typeface="Roboto"/>
              </a:rPr>
              <a:t>ISO26262: </a:t>
            </a:r>
            <a:r>
              <a:rPr lang="en-US" altLang="zh-CN" sz="1800" dirty="0">
                <a:latin typeface="Roboto"/>
                <a:cs typeface="Roboto"/>
              </a:rPr>
              <a:t>the automotive safety standard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800" dirty="0">
              <a:latin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800" dirty="0">
              <a:latin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800" dirty="0">
              <a:latin typeface="Roboto"/>
              <a:cs typeface="Roboto"/>
            </a:endParaRP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 algn="just"/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AUTOSAR. (2022). </a:t>
            </a:r>
            <a:r>
              <a:rPr lang="en-US" altLang="zh-CN" sz="11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Specification of Operating System (AUTOSAR_SWS_OS)</a:t>
            </a: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Release 22-11. AUTOSAR Consortium. Retrieved from </a:t>
            </a: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https://www.autosar.org/fileadmin/standards/R22-11/CP/AUTOSAR_SWS_OS.pdf</a:t>
            </a:r>
            <a:endParaRPr lang="en-US" altLang="zh-C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6183B0-BD3F-1F5B-4D49-0D616E49A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9297"/>
            <a:ext cx="9144000" cy="7325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4AB98E-4766-F012-ED90-506677E1E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04" y="2520219"/>
            <a:ext cx="2803592" cy="8381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5DF9C33-F1A7-03A1-E3B8-FDB0D82E5A7B}"/>
              </a:ext>
            </a:extLst>
          </p:cNvPr>
          <p:cNvSpPr/>
          <p:nvPr/>
        </p:nvSpPr>
        <p:spPr>
          <a:xfrm rot="5400000">
            <a:off x="4425033" y="3549079"/>
            <a:ext cx="293926" cy="171455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25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6146DAE4-5FA4-E35A-F2F1-0CC6E9A14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76A2DC29-7F11-711E-0CFE-1BBF6A80149D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4.1 RMS in Practice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57EFB2-3D86-75CA-5AB5-B896FCD85B78}"/>
              </a:ext>
            </a:extLst>
          </p:cNvPr>
          <p:cNvSpPr txBox="1"/>
          <p:nvPr/>
        </p:nvSpPr>
        <p:spPr>
          <a:xfrm>
            <a:off x="412495" y="1134985"/>
            <a:ext cx="8509629" cy="433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Roboto"/>
                <a:cs typeface="Roboto"/>
              </a:rPr>
              <a:t>3</a:t>
            </a:r>
            <a:r>
              <a:rPr lang="zh-CN" altLang="en-US" sz="1800" dirty="0">
                <a:latin typeface="Roboto"/>
                <a:cs typeface="Roboto"/>
              </a:rPr>
              <a:t>）</a:t>
            </a:r>
            <a:r>
              <a:rPr lang="en-US" altLang="zh-CN" sz="1800" dirty="0">
                <a:latin typeface="Roboto"/>
                <a:cs typeface="Roboto"/>
              </a:rPr>
              <a:t>Medical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Roboto"/>
                <a:cs typeface="Roboto"/>
              </a:rPr>
              <a:t>Pacemakers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Roboto"/>
                <a:cs typeface="Roboto"/>
              </a:rPr>
              <a:t>Infusion pumps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800" dirty="0">
              <a:latin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800" dirty="0">
              <a:latin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800" dirty="0">
              <a:latin typeface="Roboto"/>
              <a:cs typeface="Roboto"/>
            </a:endParaRP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 algn="just"/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Pajic, M., Mangharam, R., Sokolsky, O., Arney, D., Goldman, J. M., &amp; Lee, I. (2012). </a:t>
            </a:r>
            <a:r>
              <a:rPr lang="en-US" altLang="zh-CN" sz="11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Model-driven safety analysis of closed-loop medical systems.</a:t>
            </a: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IEEE Transactions on Industrial Informatics, 8(2), 437–449. https://doi.org/10.1109/TII.2012.2198668</a:t>
            </a:r>
          </a:p>
          <a:p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</p:txBody>
      </p:sp>
      <p:pic>
        <p:nvPicPr>
          <p:cNvPr id="6146" name="Picture 2" descr="What You Should Know About Pacemakers">
            <a:extLst>
              <a:ext uri="{FF2B5EF4-FFF2-40B4-BE49-F238E27FC236}">
                <a16:creationId xmlns:a16="http://schemas.microsoft.com/office/drawing/2014/main" id="{E4059BE4-086F-8E69-0C8B-257326720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15" y="2453442"/>
            <a:ext cx="2840608" cy="1881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52" name="Picture 8" descr="What Is an Infusion Pump? (with pictures)">
            <a:extLst>
              <a:ext uri="{FF2B5EF4-FFF2-40B4-BE49-F238E27FC236}">
                <a16:creationId xmlns:a16="http://schemas.microsoft.com/office/drawing/2014/main" id="{896F3F71-1FD4-DFEB-9FE6-478F1F09B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935" y="2335135"/>
            <a:ext cx="2634862" cy="2118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54" name="Picture 10" descr="Medtronic Pacemaker">
            <a:extLst>
              <a:ext uri="{FF2B5EF4-FFF2-40B4-BE49-F238E27FC236}">
                <a16:creationId xmlns:a16="http://schemas.microsoft.com/office/drawing/2014/main" id="{E66BA481-21D6-A8F9-7E9B-58A30BAF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71" y="1778000"/>
            <a:ext cx="2486025" cy="1864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842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9E1AE27B-89F2-F0A2-1D6F-48AFBA91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D757B6FE-47B5-DE1F-A939-B5F1A70659D0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4.2 EDF in Practice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Urutan Versi Android Dari Awal Hingga Terbaru Yang Harus Kalian Tahu">
            <a:extLst>
              <a:ext uri="{FF2B5EF4-FFF2-40B4-BE49-F238E27FC236}">
                <a16:creationId xmlns:a16="http://schemas.microsoft.com/office/drawing/2014/main" id="{94076B2B-DDA8-6668-B4B3-859C9181E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/>
          <a:stretch>
            <a:fillRect/>
          </a:stretch>
        </p:blipFill>
        <p:spPr bwMode="auto">
          <a:xfrm>
            <a:off x="2961628" y="2920669"/>
            <a:ext cx="2056630" cy="1444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87B8D6B-1371-A267-DF4E-F2B75C60A511}"/>
              </a:ext>
            </a:extLst>
          </p:cNvPr>
          <p:cNvSpPr txBox="1"/>
          <p:nvPr/>
        </p:nvSpPr>
        <p:spPr>
          <a:xfrm>
            <a:off x="404815" y="1135675"/>
            <a:ext cx="8334369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Roboto"/>
                <a:cs typeface="Roboto"/>
              </a:rPr>
              <a:t>1</a:t>
            </a:r>
            <a:r>
              <a:rPr lang="zh-CN" altLang="en-US" sz="1800" dirty="0">
                <a:latin typeface="Roboto"/>
                <a:cs typeface="Roboto"/>
              </a:rPr>
              <a:t>）</a:t>
            </a:r>
            <a:r>
              <a:rPr lang="en-US" altLang="zh-CN" sz="1800" b="1" dirty="0">
                <a:latin typeface="Roboto"/>
                <a:cs typeface="Roboto"/>
              </a:rPr>
              <a:t>Mobile OS</a:t>
            </a:r>
            <a:r>
              <a:rPr lang="zh-CN" altLang="en-US" sz="1800" b="1" dirty="0">
                <a:latin typeface="Roboto"/>
                <a:cs typeface="Roboto"/>
              </a:rPr>
              <a:t> </a:t>
            </a:r>
            <a:r>
              <a:rPr lang="en-US" altLang="zh-CN" sz="1800" dirty="0">
                <a:latin typeface="Roboto"/>
                <a:cs typeface="Roboto"/>
              </a:rPr>
              <a:t>(Linux/Android)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Roboto"/>
                <a:cs typeface="Roboto"/>
              </a:rPr>
              <a:t>SCHED_DEADLINE: </a:t>
            </a:r>
            <a:r>
              <a:rPr lang="en-US" altLang="zh-CN" sz="1800" dirty="0"/>
              <a:t>EDF-based scheduler in Linux kernel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Roboto"/>
                <a:cs typeface="Roboto"/>
              </a:rPr>
              <a:t>Handles changing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latin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latin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latin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latin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latin typeface="Roboto"/>
              <a:cs typeface="Roboto"/>
            </a:endParaRPr>
          </a:p>
          <a:p>
            <a:pPr algn="just">
              <a:lnSpc>
                <a:spcPct val="150000"/>
              </a:lnSpc>
            </a:pPr>
            <a:endParaRPr lang="en-US" altLang="zh-C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Linux Kernel. (2024). Deadline Task Scheduling (</a:t>
            </a:r>
            <a:r>
              <a:rPr lang="en-US" altLang="zh-CN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sched_deadline</a:t>
            </a: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 Retrieved from </a:t>
            </a:r>
            <a:r>
              <a:rPr lang="en-US" altLang="zh-CN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https://docs.kernel.org/scheduler/sched-deadline.html</a:t>
            </a:r>
            <a:endParaRPr lang="en-US" altLang="zh-CN" sz="1100" dirty="0">
              <a:solidFill>
                <a:schemeClr val="bg2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US" altLang="zh-C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endParaRPr lang="en-US" altLang="zh-CN" sz="1100" dirty="0"/>
          </a:p>
        </p:txBody>
      </p:sp>
      <p:pic>
        <p:nvPicPr>
          <p:cNvPr id="10242" name="Picture 2" descr="Todo sobre Linux – Programa en Línea">
            <a:extLst>
              <a:ext uri="{FF2B5EF4-FFF2-40B4-BE49-F238E27FC236}">
                <a16:creationId xmlns:a16="http://schemas.microsoft.com/office/drawing/2014/main" id="{CAADDA64-FBD5-F129-E55F-8FBAA121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8" y="2828558"/>
            <a:ext cx="2237651" cy="1331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871C18BF-A8C7-CA46-4E4E-FE3D4014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778" y="2004276"/>
            <a:ext cx="1444624" cy="144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Samsung logo PNG transparent image download, size: 2272x1704px">
            <a:extLst>
              <a:ext uri="{FF2B5EF4-FFF2-40B4-BE49-F238E27FC236}">
                <a16:creationId xmlns:a16="http://schemas.microsoft.com/office/drawing/2014/main" id="{471B2469-2781-D53C-8FDE-4074715F5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4" b="36384"/>
          <a:stretch>
            <a:fillRect/>
          </a:stretch>
        </p:blipFill>
        <p:spPr bwMode="auto">
          <a:xfrm>
            <a:off x="5978911" y="3642981"/>
            <a:ext cx="3178174" cy="7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0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83A4B9FD-30C8-144B-0066-AC2D09D0D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7EAE80CD-2134-9C5F-69CE-B93F2768F0BC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4.2 EDF in Practice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0C8E94-7F1E-7786-C4AC-32C7BF13F0D6}"/>
              </a:ext>
            </a:extLst>
          </p:cNvPr>
          <p:cNvSpPr txBox="1"/>
          <p:nvPr/>
        </p:nvSpPr>
        <p:spPr>
          <a:xfrm>
            <a:off x="405770" y="1135675"/>
            <a:ext cx="866446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Roboto"/>
                <a:cs typeface="Roboto"/>
              </a:rPr>
              <a:t>2</a:t>
            </a:r>
            <a:r>
              <a:rPr lang="zh-CN" altLang="en-US" sz="1800" dirty="0">
                <a:latin typeface="Roboto"/>
                <a:cs typeface="Roboto"/>
              </a:rPr>
              <a:t>）</a:t>
            </a:r>
            <a:r>
              <a:rPr lang="en-US" altLang="zh-CN" sz="1800" b="1" dirty="0">
                <a:latin typeface="Roboto"/>
                <a:cs typeface="Roboto"/>
              </a:rPr>
              <a:t>Cloud and datacenters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Google Borg: Google’s cluster manager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Kubernetes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endParaRPr lang="en-US" altLang="zh-CN" sz="1800" dirty="0">
              <a:ea typeface="Calibri" panose="020F0502020204030204" pitchFamily="34" charset="0"/>
            </a:endParaRPr>
          </a:p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Madden, M. M. (2019). Challenges Using Linux as a Real-Time Operating System (NASA Technical Report No. 20200002390). NASA. Retrieved from </a:t>
            </a:r>
            <a:r>
              <a:rPr lang="en-US" altLang="zh-CN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https://ntrs.nasa.gov/api/citations/20200002390/downloads/20200002390.pdf</a:t>
            </a:r>
            <a:endParaRPr lang="en-US" altLang="zh-CN" sz="1100" dirty="0">
              <a:solidFill>
                <a:schemeClr val="bg2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endParaRPr lang="en-US" altLang="zh-CN" sz="1100" dirty="0"/>
          </a:p>
        </p:txBody>
      </p:sp>
      <p:pic>
        <p:nvPicPr>
          <p:cNvPr id="12290" name="Picture 2" descr="How I Disconnected from the Google Borg">
            <a:extLst>
              <a:ext uri="{FF2B5EF4-FFF2-40B4-BE49-F238E27FC236}">
                <a16:creationId xmlns:a16="http://schemas.microsoft.com/office/drawing/2014/main" id="{31FB283A-0F93-F83C-4596-923E5132D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3" t="1684" r="14552" b="2264"/>
          <a:stretch>
            <a:fillRect/>
          </a:stretch>
        </p:blipFill>
        <p:spPr bwMode="auto">
          <a:xfrm>
            <a:off x="1202486" y="2571750"/>
            <a:ext cx="2691334" cy="1962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2" name="Picture 4" descr="Kubernetes Guide | Minelead">
            <a:extLst>
              <a:ext uri="{FF2B5EF4-FFF2-40B4-BE49-F238E27FC236}">
                <a16:creationId xmlns:a16="http://schemas.microsoft.com/office/drawing/2014/main" id="{6A3BF147-720B-0BAC-8215-6D680D13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000" y="2625242"/>
            <a:ext cx="2770412" cy="1558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244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91FC3C6-77FA-A50F-8B70-8A94C9B3D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1C5CE69F-6757-1601-0D37-6CA23F349807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4.2 EDF in Practice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39F2E-70F1-A087-0D9F-3749507794A1}"/>
              </a:ext>
            </a:extLst>
          </p:cNvPr>
          <p:cNvSpPr txBox="1"/>
          <p:nvPr/>
        </p:nvSpPr>
        <p:spPr>
          <a:xfrm>
            <a:off x="405770" y="1135675"/>
            <a:ext cx="866446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Roboto"/>
                <a:cs typeface="Roboto"/>
              </a:rPr>
              <a:t>3</a:t>
            </a:r>
            <a:r>
              <a:rPr lang="zh-CN" altLang="en-US" sz="1800" dirty="0">
                <a:latin typeface="Roboto"/>
                <a:cs typeface="Roboto"/>
              </a:rPr>
              <a:t>）</a:t>
            </a:r>
            <a:r>
              <a:rPr lang="en-US" altLang="zh-CN" sz="1800" b="1" dirty="0">
                <a:latin typeface="Roboto"/>
                <a:cs typeface="Roboto"/>
              </a:rPr>
              <a:t>Multimedia Streaming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Soft real-time: deadlines for video frames &amp; audio packets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Roboto"/>
                <a:cs typeface="Roboto"/>
              </a:rPr>
              <a:t>Netflix (video) &amp; Spotify(audio)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Adapts to changing load, keeps stream smooth, drops less important work first</a:t>
            </a:r>
            <a:endParaRPr lang="en-US" altLang="zh-CN" sz="1800" dirty="0">
              <a:latin typeface="Roboto"/>
              <a:cs typeface="Roboto"/>
            </a:endParaRP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endParaRPr lang="en-US" altLang="zh-CN" sz="1100" dirty="0"/>
          </a:p>
        </p:txBody>
      </p:sp>
      <p:pic>
        <p:nvPicPr>
          <p:cNvPr id="11268" name="Picture 4" descr="netflix | Poblanerías en línea">
            <a:extLst>
              <a:ext uri="{FF2B5EF4-FFF2-40B4-BE49-F238E27FC236}">
                <a16:creationId xmlns:a16="http://schemas.microsoft.com/office/drawing/2014/main" id="{C7B2A47A-2303-17E2-7609-817907D73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" t="6735" r="4745" b="8000"/>
          <a:stretch>
            <a:fillRect/>
          </a:stretch>
        </p:blipFill>
        <p:spPr bwMode="auto">
          <a:xfrm>
            <a:off x="1864263" y="2964181"/>
            <a:ext cx="2707737" cy="1705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72" name="Picture 8" descr="Spotify launches a new subscription plan in the United States that’s ...">
            <a:extLst>
              <a:ext uri="{FF2B5EF4-FFF2-40B4-BE49-F238E27FC236}">
                <a16:creationId xmlns:a16="http://schemas.microsoft.com/office/drawing/2014/main" id="{F62F0AEA-D3B3-D2C3-ACA4-5EE922F55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7"/>
          <a:stretch>
            <a:fillRect/>
          </a:stretch>
        </p:blipFill>
        <p:spPr bwMode="auto">
          <a:xfrm>
            <a:off x="4846320" y="3102308"/>
            <a:ext cx="2707737" cy="1705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6848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5AE22E2-9285-F3B4-387B-172779D99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CE046453-B2EC-F739-79DC-A4B6EC8F46FA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4.2 EDF in Practice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FB1F38-A24A-5CD8-B815-7AD0AA0458B4}"/>
              </a:ext>
            </a:extLst>
          </p:cNvPr>
          <p:cNvSpPr txBox="1"/>
          <p:nvPr/>
        </p:nvSpPr>
        <p:spPr>
          <a:xfrm>
            <a:off x="405770" y="1135675"/>
            <a:ext cx="8738230" cy="404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Roboto"/>
                <a:cs typeface="Roboto"/>
              </a:rPr>
              <a:t>4</a:t>
            </a:r>
            <a:r>
              <a:rPr lang="zh-CN" altLang="en-US" sz="1800" dirty="0">
                <a:latin typeface="Roboto"/>
                <a:cs typeface="Roboto"/>
              </a:rPr>
              <a:t>）</a:t>
            </a:r>
            <a:r>
              <a:rPr lang="en-US" altLang="zh-CN" sz="1800" b="1" dirty="0"/>
              <a:t>Telecom</a:t>
            </a:r>
            <a:r>
              <a:rPr lang="en-US" altLang="zh-CN" sz="1800" dirty="0"/>
              <a:t> (5G)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5G base stations (Nokia, Ericsson, Huawei)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schedule radio packets with microsecond deadlines</a:t>
            </a:r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Hadar, I., Leshem, G., &amp; Leshem, A. (2019). </a:t>
            </a:r>
            <a:r>
              <a:rPr lang="en-US" altLang="zh-CN" sz="11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Scheduling for 5G Cellular Networks with Priority and Deadline Constraints</a:t>
            </a: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Bar-Ilan University. Retrieved from </a:t>
            </a: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https://www.eng.biu.ac.il/leshema/files/2019/01/Scheduling-For-5G-Cellular-Networks-With-PriorityAnd-Deadline-Constraints.pdf</a:t>
            </a:r>
            <a:endParaRPr lang="en-US" altLang="zh-C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1100" dirty="0"/>
          </a:p>
        </p:txBody>
      </p:sp>
      <p:pic>
        <p:nvPicPr>
          <p:cNvPr id="13314" name="Picture 2" descr="Nokia Mobile Logo Png">
            <a:extLst>
              <a:ext uri="{FF2B5EF4-FFF2-40B4-BE49-F238E27FC236}">
                <a16:creationId xmlns:a16="http://schemas.microsoft.com/office/drawing/2014/main" id="{1B046270-3479-5DAD-DA96-FF8B724A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0" y="3214349"/>
            <a:ext cx="3287303" cy="64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ricsson Lays Out Vision For Cellular IoT with New Segments And Solutions">
            <a:extLst>
              <a:ext uri="{FF2B5EF4-FFF2-40B4-BE49-F238E27FC236}">
                <a16:creationId xmlns:a16="http://schemas.microsoft.com/office/drawing/2014/main" id="{FF263213-779E-EF50-A041-B5B04801F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57" y="2717744"/>
            <a:ext cx="3284220" cy="164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uawei Logo, symbol, meaning, history, PNG, brand">
            <a:extLst>
              <a:ext uri="{FF2B5EF4-FFF2-40B4-BE49-F238E27FC236}">
                <a16:creationId xmlns:a16="http://schemas.microsoft.com/office/drawing/2014/main" id="{DC799384-5B33-FAD3-C35E-7DA16F81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351" y="2571750"/>
            <a:ext cx="2849880" cy="160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090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EC6F6ADB-700E-F0E6-BDB0-84947832F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C5CBB87D-730A-D7CF-A9F2-1922A6AC2D3A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4.3 Mixed </a:t>
            </a:r>
            <a:r>
              <a:rPr lang="en-US" altLang="zh-CN" dirty="0" err="1">
                <a:solidFill>
                  <a:schemeClr val="bg1"/>
                </a:solidFill>
              </a:rPr>
              <a:t>Appoaches</a:t>
            </a:r>
            <a:r>
              <a:rPr lang="en-US" altLang="zh-CN" dirty="0">
                <a:solidFill>
                  <a:schemeClr val="bg1"/>
                </a:solidFill>
              </a:rPr>
              <a:t> in Practice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226EC4-2CEB-C321-36A1-F3DFE7525294}"/>
              </a:ext>
            </a:extLst>
          </p:cNvPr>
          <p:cNvSpPr txBox="1"/>
          <p:nvPr/>
        </p:nvSpPr>
        <p:spPr>
          <a:xfrm>
            <a:off x="384713" y="1157049"/>
            <a:ext cx="7223184" cy="3646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Where it’s used</a:t>
            </a:r>
            <a:endParaRPr lang="zh-CN" alt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Automotive 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zh-CN" sz="1800" dirty="0"/>
              <a:t>Airbus, SpaceX avionics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Siemens PLC, ABB robotics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Roboto"/>
                <a:cs typeface="Roboto"/>
              </a:rPr>
              <a:t>…</a:t>
            </a:r>
          </a:p>
          <a:p>
            <a:pPr algn="l">
              <a:lnSpc>
                <a:spcPct val="150000"/>
              </a:lnSpc>
            </a:pPr>
            <a:r>
              <a:rPr lang="en-US" altLang="zh-CN" sz="1800" b="1" dirty="0">
                <a:latin typeface="Roboto"/>
                <a:cs typeface="Roboto"/>
              </a:rPr>
              <a:t>Why Mixed</a:t>
            </a:r>
            <a:r>
              <a:rPr lang="zh-CN" altLang="en-US" sz="1800" b="1" dirty="0">
                <a:latin typeface="Roboto"/>
                <a:cs typeface="Roboto"/>
              </a:rPr>
              <a:t>？</a:t>
            </a:r>
            <a:endParaRPr lang="en-US" altLang="zh-CN" sz="1800" b="1" dirty="0">
              <a:latin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/>
              <a:t>✅ </a:t>
            </a:r>
            <a:r>
              <a:rPr lang="en-US" altLang="zh-CN" sz="1800" dirty="0"/>
              <a:t>Balance safety &amp; efficiency</a:t>
            </a:r>
          </a:p>
          <a:p>
            <a:pPr>
              <a:lnSpc>
                <a:spcPct val="150000"/>
              </a:lnSpc>
            </a:pPr>
            <a:r>
              <a:rPr lang="zh-CN" altLang="en-US" sz="1800" dirty="0"/>
              <a:t>✅ </a:t>
            </a:r>
            <a:r>
              <a:rPr lang="en-US" altLang="zh-CN" sz="1800" dirty="0"/>
              <a:t>Certification prefers fixed priority,</a:t>
            </a:r>
            <a:r>
              <a:rPr lang="zh-CN" altLang="en-US" sz="1800" dirty="0"/>
              <a:t> </a:t>
            </a:r>
            <a:r>
              <a:rPr lang="en-US" altLang="zh-CN" sz="1800" dirty="0"/>
              <a:t>but EDF boosts utilization</a:t>
            </a:r>
          </a:p>
          <a:p>
            <a:pPr>
              <a:lnSpc>
                <a:spcPct val="150000"/>
              </a:lnSpc>
            </a:pPr>
            <a:r>
              <a:rPr lang="zh-CN" altLang="en-US" sz="1800" dirty="0"/>
              <a:t>✅ </a:t>
            </a:r>
            <a:r>
              <a:rPr lang="en-US" altLang="zh-CN" sz="1800" dirty="0"/>
              <a:t>Used where different criticality levels coexist</a:t>
            </a:r>
            <a:endParaRPr lang="en-US" altLang="zh-CN" sz="1800" dirty="0">
              <a:latin typeface="Roboto"/>
              <a:cs typeface="Roboto"/>
            </a:endParaRPr>
          </a:p>
        </p:txBody>
      </p:sp>
      <p:pic>
        <p:nvPicPr>
          <p:cNvPr id="4100" name="Picture 4" descr="WATCH: SpaceX and NASA successfully launch historic flight with U.S ...">
            <a:extLst>
              <a:ext uri="{FF2B5EF4-FFF2-40B4-BE49-F238E27FC236}">
                <a16:creationId xmlns:a16="http://schemas.microsoft.com/office/drawing/2014/main" id="{36BDDFF1-35F0-725A-75AE-D9B223766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546" y="1037778"/>
            <a:ext cx="1944699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8" name="Picture 12" descr="Getting Started with Siemens Industrial Automation">
            <a:extLst>
              <a:ext uri="{FF2B5EF4-FFF2-40B4-BE49-F238E27FC236}">
                <a16:creationId xmlns:a16="http://schemas.microsoft.com/office/drawing/2014/main" id="{E5077610-DC9A-209A-8EEA-23BA5B764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05" y="2319099"/>
            <a:ext cx="1891641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10" name="Picture 14" descr="ABB's Collaborative Robot -YuMi - Industrial Robots | ABB Robotics">
            <a:extLst>
              <a:ext uri="{FF2B5EF4-FFF2-40B4-BE49-F238E27FC236}">
                <a16:creationId xmlns:a16="http://schemas.microsoft.com/office/drawing/2014/main" id="{76561C96-A43A-7D70-5B52-1F62B450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96" y="2728365"/>
            <a:ext cx="1828801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5795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EAAB3D24-B446-F7A5-5D38-AB78D0B9A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0CB69DC9-1CC3-85DE-89BA-6293DC53496B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4.4 Extension of Liu &amp; Layland’s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595822-FC47-E286-33E8-E4B5D2C8786D}"/>
              </a:ext>
            </a:extLst>
          </p:cNvPr>
          <p:cNvSpPr txBox="1"/>
          <p:nvPr/>
        </p:nvSpPr>
        <p:spPr>
          <a:xfrm>
            <a:off x="276712" y="1518814"/>
            <a:ext cx="73914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/>
              <a:t>Liu &amp; Layland’s 1973 work laid the foundation for real-time scheduling theory</a:t>
            </a:r>
          </a:p>
          <a:p>
            <a:pPr algn="l"/>
            <a:endParaRPr lang="en-US" altLang="zh-CN" sz="1600" dirty="0"/>
          </a:p>
          <a:p>
            <a:pPr algn="l"/>
            <a:endParaRPr lang="en-US" altLang="zh-CN" sz="1600" dirty="0"/>
          </a:p>
          <a:p>
            <a:pPr algn="l"/>
            <a:r>
              <a:rPr lang="en-US" altLang="zh-CN" sz="1600" b="1" dirty="0"/>
              <a:t>Key Extensions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Multiprocessor / Multicore Scheduling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Energy-Aware Scheduling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Cloud &amp; AI Workloads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…</a:t>
            </a:r>
          </a:p>
          <a:p>
            <a:endParaRPr lang="zh-CN" altLang="en-US" sz="1600" dirty="0">
              <a:latin typeface="Roboto"/>
              <a:cs typeface="Roboto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C776B6-7103-5409-CF9A-274DFCB72120}"/>
              </a:ext>
            </a:extLst>
          </p:cNvPr>
          <p:cNvSpPr txBox="1"/>
          <p:nvPr/>
        </p:nvSpPr>
        <p:spPr>
          <a:xfrm>
            <a:off x="276712" y="1071852"/>
            <a:ext cx="4504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Theory to Modern Systems</a:t>
            </a:r>
            <a:endParaRPr lang="zh-CN" altLang="zh-CN" sz="2000" b="1" i="1" dirty="0">
              <a:solidFill>
                <a:schemeClr val="bg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5794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EEA31587-BA0E-0F11-DF73-ADA9E4148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>
            <a:extLst>
              <a:ext uri="{FF2B5EF4-FFF2-40B4-BE49-F238E27FC236}">
                <a16:creationId xmlns:a16="http://schemas.microsoft.com/office/drawing/2014/main" id="{1E65F9DB-5E63-51E3-78F3-4172144159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880" y="1181499"/>
            <a:ext cx="7224300" cy="181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3600" dirty="0"/>
              <a:t>Thanks for Listening</a:t>
            </a:r>
            <a:endParaRPr sz="3600" dirty="0"/>
          </a:p>
        </p:txBody>
      </p:sp>
      <p:sp>
        <p:nvSpPr>
          <p:cNvPr id="113" name="Google Shape;113;p1">
            <a:extLst>
              <a:ext uri="{FF2B5EF4-FFF2-40B4-BE49-F238E27FC236}">
                <a16:creationId xmlns:a16="http://schemas.microsoft.com/office/drawing/2014/main" id="{2F4CA11A-E70E-58B1-48FA-9A5B08DCA4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8679" y="3717093"/>
            <a:ext cx="7241100" cy="48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400"/>
              <a:buFont typeface="Roboto"/>
              <a:buNone/>
            </a:pPr>
            <a:r>
              <a:rPr lang="en-US" altLang="zh-CN" sz="2000" dirty="0"/>
              <a:t>Presenters</a:t>
            </a:r>
            <a:r>
              <a:rPr lang="zh-CN" altLang="en-US" sz="2000" dirty="0"/>
              <a:t>： </a:t>
            </a:r>
            <a:r>
              <a:rPr lang="en-US" altLang="zh-CN" sz="2000" dirty="0" err="1"/>
              <a:t>Lanzheng</a:t>
            </a:r>
            <a:r>
              <a:rPr lang="en-US" altLang="zh-CN" sz="2000" dirty="0"/>
              <a:t> Cao</a:t>
            </a:r>
            <a:r>
              <a:rPr lang="zh-CN" altLang="en-US" sz="2000" dirty="0"/>
              <a:t>，</a:t>
            </a:r>
            <a:r>
              <a:rPr lang="en-US" altLang="zh-CN" sz="2000" dirty="0"/>
              <a:t>Yitong Zhang</a:t>
            </a:r>
            <a:r>
              <a:rPr lang="zh-CN" altLang="en-US" sz="2000" dirty="0"/>
              <a:t>，</a:t>
            </a:r>
            <a:r>
              <a:rPr lang="en-US" altLang="zh-CN" sz="2000" dirty="0"/>
              <a:t>Haiyang Liu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84309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;p2">
            <a:extLst>
              <a:ext uri="{FF2B5EF4-FFF2-40B4-BE49-F238E27FC236}">
                <a16:creationId xmlns:a16="http://schemas.microsoft.com/office/drawing/2014/main" id="{57379074-9769-A9FE-E568-5AB61AFDD5F6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685359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1.1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Hard-real-time Environments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EF11B72-ECA1-9178-298C-99732999740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3591" y="1304040"/>
            <a:ext cx="40568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sz="1600" dirty="0">
                <a:solidFill>
                  <a:srgbClr val="000000"/>
                </a:solidFill>
                <a:sym typeface="Arial"/>
              </a:rPr>
              <a:t>In "hard-real-time" environments, tasks </a:t>
            </a:r>
            <a:r>
              <a:rPr lang="zh-CN" altLang="zh-CN" sz="1600" dirty="0">
                <a:solidFill>
                  <a:srgbClr val="000000"/>
                </a:solidFill>
              </a:rPr>
              <a:t>must be completed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zh-CN" altLang="zh-CN" sz="1600" dirty="0">
                <a:solidFill>
                  <a:srgbClr val="000000"/>
                </a:solidFill>
              </a:rPr>
              <a:t>within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zh-CN" altLang="zh-CN" sz="1600" dirty="0">
                <a:solidFill>
                  <a:srgbClr val="000000"/>
                </a:solidFill>
              </a:rPr>
              <a:t>a fixed deadline;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  <a:r>
              <a:rPr lang="zh-CN" altLang="zh-CN" sz="1600" dirty="0">
                <a:solidFill>
                  <a:srgbClr val="FF0000"/>
                </a:solidFill>
              </a:rPr>
              <a:t>failure to do so is unacceptable</a:t>
            </a:r>
            <a:r>
              <a:rPr lang="en-US" altLang="zh-CN" sz="1600" dirty="0">
                <a:solidFill>
                  <a:srgbClr val="000000"/>
                </a:solidFill>
              </a:rPr>
              <a:t>!</a:t>
            </a:r>
            <a:endParaRPr lang="zh-CN" altLang="zh-CN" sz="1600" dirty="0">
              <a:solidFill>
                <a:srgbClr val="000000"/>
              </a:solidFill>
            </a:endParaRPr>
          </a:p>
        </p:txBody>
      </p:sp>
      <p:pic>
        <p:nvPicPr>
          <p:cNvPr id="1027" name="Picture 3" descr="Hard real-time vs soft real-time systems">
            <a:extLst>
              <a:ext uri="{FF2B5EF4-FFF2-40B4-BE49-F238E27FC236}">
                <a16:creationId xmlns:a16="http://schemas.microsoft.com/office/drawing/2014/main" id="{4B4D235E-06AE-3C46-9455-029C1FBF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8" y="2801260"/>
            <a:ext cx="2828275" cy="141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7F5C8BC-3167-F0A3-4492-3A34BD526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54785"/>
              </p:ext>
            </p:extLst>
          </p:nvPr>
        </p:nvGraphicFramePr>
        <p:xfrm>
          <a:off x="4200029" y="991546"/>
          <a:ext cx="4580965" cy="4053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073">
                  <a:extLst>
                    <a:ext uri="{9D8B030D-6E8A-4147-A177-3AD203B41FA5}">
                      <a16:colId xmlns:a16="http://schemas.microsoft.com/office/drawing/2014/main" val="3703887200"/>
                    </a:ext>
                  </a:extLst>
                </a:gridCol>
                <a:gridCol w="1527946">
                  <a:extLst>
                    <a:ext uri="{9D8B030D-6E8A-4147-A177-3AD203B41FA5}">
                      <a16:colId xmlns:a16="http://schemas.microsoft.com/office/drawing/2014/main" val="2453443414"/>
                    </a:ext>
                  </a:extLst>
                </a:gridCol>
                <a:gridCol w="1527946">
                  <a:extLst>
                    <a:ext uri="{9D8B030D-6E8A-4147-A177-3AD203B41FA5}">
                      <a16:colId xmlns:a16="http://schemas.microsoft.com/office/drawing/2014/main" val="3812114043"/>
                    </a:ext>
                  </a:extLst>
                </a:gridCol>
              </a:tblGrid>
              <a:tr h="497094"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all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Basis for Comparison</a:t>
                      </a:r>
                      <a:endParaRPr lang="zh-CN" altLang="en-US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all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Hard real time system</a:t>
                      </a:r>
                      <a:endParaRPr lang="zh-CN" altLang="en-US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cap="all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Soft real time system</a:t>
                      </a:r>
                      <a:endParaRPr lang="zh-CN" altLang="en-US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2986"/>
                  </a:ext>
                </a:extLst>
              </a:tr>
              <a:tr h="570196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Basic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Employs extreme stringent requirements.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Less restrictive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273422"/>
                  </a:ext>
                </a:extLst>
              </a:tr>
              <a:tr h="570196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Outcome of the deadline miss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Disastrous if system fails.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system failure does not result in severe harm.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48480"/>
                  </a:ext>
                </a:extLst>
              </a:tr>
              <a:tr h="570196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Usefulness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Reduces abruptly with the increase in tardiness.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Decreases gradually as tardiness increases.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18400"/>
                  </a:ext>
                </a:extLst>
              </a:tr>
              <a:tr h="731021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Failure to hit the deadline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Does never occur in hard real-time system (Deterministic).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At times (Probabilistic).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69084"/>
                  </a:ext>
                </a:extLst>
              </a:tr>
              <a:tr h="570196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Timing constraints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Hard when user requires validation.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Soft if there is no requirement of validation.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313500"/>
                  </a:ext>
                </a:extLst>
              </a:tr>
              <a:tr h="409371"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Quality of service provided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Temporal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u="none" strike="noStrike" cap="none" dirty="0">
                          <a:solidFill>
                            <a:srgbClr val="002647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Best</a:t>
                      </a:r>
                      <a:endParaRPr lang="zh-CN" altLang="en-US" sz="1100" dirty="0">
                        <a:solidFill>
                          <a:srgbClr val="002647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0794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;p2">
            <a:extLst>
              <a:ext uri="{FF2B5EF4-FFF2-40B4-BE49-F238E27FC236}">
                <a16:creationId xmlns:a16="http://schemas.microsoft.com/office/drawing/2014/main" id="{7D5E4ED3-2CEC-640E-B017-80CB01D0D6B6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1.2 Limitations of Existing Solutions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57BB6D-4939-ECBF-F3F2-68149549C181}"/>
              </a:ext>
            </a:extLst>
          </p:cNvPr>
          <p:cNvSpPr txBox="1"/>
          <p:nvPr/>
        </p:nvSpPr>
        <p:spPr>
          <a:xfrm>
            <a:off x="598842" y="1091188"/>
            <a:ext cx="760207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sz="1600" dirty="0">
                <a:latin typeface="Roboto"/>
                <a:cs typeface="Roboto"/>
                <a:sym typeface="Roboto"/>
              </a:rPr>
              <a:t>  </a:t>
            </a:r>
            <a:r>
              <a:rPr lang="zh-CN" altLang="zh-CN" sz="1600" dirty="0">
                <a:latin typeface="Roboto"/>
                <a:cs typeface="Roboto"/>
                <a:sym typeface="Roboto"/>
              </a:rPr>
              <a:t>Most literature on multiprogramming focuses on commercial time-sharing or </a:t>
            </a:r>
            <a:r>
              <a:rPr lang="en-US" altLang="zh-CN" sz="1600" dirty="0">
                <a:latin typeface="Roboto"/>
                <a:cs typeface="Roboto"/>
              </a:rPr>
              <a:t>the scheduling of batch-processing facilities, often in </a:t>
            </a:r>
            <a:r>
              <a:rPr lang="zh-CN" altLang="zh-CN" sz="1600" dirty="0">
                <a:latin typeface="Roboto"/>
                <a:cs typeface="Roboto"/>
                <a:sym typeface="Roboto"/>
              </a:rPr>
              <a:t>multi-processor systems.</a:t>
            </a:r>
            <a:endParaRPr lang="en-US" altLang="zh-CN" sz="1600" dirty="0">
              <a:latin typeface="Roboto"/>
              <a:cs typeface="Roboto"/>
              <a:sym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zh-CN" sz="1600" dirty="0">
              <a:latin typeface="Roboto"/>
              <a:cs typeface="Roboto"/>
              <a:sym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zh-CN" sz="1600" dirty="0">
              <a:latin typeface="Roboto"/>
              <a:cs typeface="Roboto"/>
              <a:sym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zh-CN" sz="1600" dirty="0">
              <a:latin typeface="Roboto"/>
              <a:cs typeface="Roboto"/>
              <a:sym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zh-CN" sz="1600" dirty="0">
              <a:latin typeface="Roboto"/>
              <a:cs typeface="Roboto"/>
              <a:sym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zh-CN" sz="1600" dirty="0">
              <a:latin typeface="Roboto"/>
              <a:cs typeface="Roboto"/>
              <a:sym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zh-CN" sz="1600" dirty="0">
              <a:latin typeface="Roboto"/>
              <a:cs typeface="Roboto"/>
              <a:sym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zh-CN" sz="1600" dirty="0">
              <a:latin typeface="Roboto"/>
              <a:cs typeface="Roboto"/>
              <a:sym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zh-CN" sz="1600" dirty="0">
              <a:latin typeface="Roboto"/>
              <a:cs typeface="Roboto"/>
              <a:sym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zh-CN" altLang="zh-CN" sz="1600" dirty="0">
              <a:latin typeface="Roboto"/>
              <a:cs typeface="Roboto"/>
              <a:sym typeface="Robot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sz="1600" dirty="0">
                <a:latin typeface="Roboto"/>
                <a:cs typeface="Roboto"/>
                <a:sym typeface="Roboto"/>
              </a:rPr>
              <a:t>  </a:t>
            </a:r>
            <a:r>
              <a:rPr lang="zh-CN" altLang="zh-CN" sz="1600" dirty="0">
                <a:latin typeface="Roboto"/>
                <a:cs typeface="Roboto"/>
                <a:sym typeface="Roboto"/>
              </a:rPr>
              <a:t>Some research exists on hard-real-time scheduling, but it often has unrealistic assumptions</a:t>
            </a:r>
            <a:r>
              <a:rPr lang="en-US" altLang="zh-CN" sz="1600" dirty="0">
                <a:latin typeface="Roboto"/>
                <a:cs typeface="Roboto"/>
                <a:sym typeface="Roboto"/>
              </a:rPr>
              <a:t> or</a:t>
            </a:r>
            <a:r>
              <a:rPr lang="zh-CN" altLang="zh-CN" sz="1600" dirty="0">
                <a:latin typeface="Roboto"/>
                <a:cs typeface="Roboto"/>
                <a:sym typeface="Roboto"/>
              </a:rPr>
              <a:t> lack specific algorithms.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592E5D9-CA74-A0FF-4323-91B6CFF46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3" r="58413" b="9879"/>
          <a:stretch>
            <a:fillRect/>
          </a:stretch>
        </p:blipFill>
        <p:spPr bwMode="auto">
          <a:xfrm>
            <a:off x="1551243" y="1778508"/>
            <a:ext cx="2060637" cy="17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8DE5EF-B67D-6C82-1034-C666503B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198"/>
          <a:stretch>
            <a:fillRect/>
          </a:stretch>
        </p:blipFill>
        <p:spPr>
          <a:xfrm>
            <a:off x="4464424" y="1770035"/>
            <a:ext cx="1940948" cy="17536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820200" y="1218900"/>
            <a:ext cx="6700740" cy="156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 dirty="0"/>
              <a:t>2 </a:t>
            </a:r>
            <a:r>
              <a:rPr lang="en-US" altLang="zh-CN" dirty="0"/>
              <a:t>Fixed Priority </a:t>
            </a:r>
            <a:br>
              <a:rPr lang="en-US" altLang="zh-CN" dirty="0"/>
            </a:br>
            <a:r>
              <a:rPr lang="en-US" altLang="zh-CN" dirty="0"/>
              <a:t>   Scheduling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sz="4000" dirty="0"/>
          </a:p>
        </p:txBody>
      </p:sp>
      <p:sp>
        <p:nvSpPr>
          <p:cNvPr id="4" name="Google Shape;189;p23" descr="Question mark icon">
            <a:extLst>
              <a:ext uri="{FF2B5EF4-FFF2-40B4-BE49-F238E27FC236}">
                <a16:creationId xmlns:a16="http://schemas.microsoft.com/office/drawing/2014/main" id="{673D280A-CE78-55A7-32B1-1E4D397444E9}"/>
              </a:ext>
            </a:extLst>
          </p:cNvPr>
          <p:cNvSpPr/>
          <p:nvPr/>
        </p:nvSpPr>
        <p:spPr>
          <a:xfrm>
            <a:off x="6380844" y="3004416"/>
            <a:ext cx="1189850" cy="111740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darken" extrusionOk="0"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none" extrusionOk="0">
                <a:moveTo>
                  <a:pt x="37295" y="40714"/>
                </a:moveTo>
                <a:cubicBezTo>
                  <a:pt x="37295" y="26513"/>
                  <a:pt x="47460" y="15000"/>
                  <a:pt x="60000" y="15000"/>
                </a:cubicBezTo>
                <a:cubicBezTo>
                  <a:pt x="72540" y="15000"/>
                  <a:pt x="82705" y="26513"/>
                  <a:pt x="82705" y="40714"/>
                </a:cubicBezTo>
                <a:lnTo>
                  <a:pt x="82705" y="40714"/>
                </a:lnTo>
                <a:cubicBezTo>
                  <a:pt x="82705" y="51365"/>
                  <a:pt x="77622" y="60000"/>
                  <a:pt x="71353" y="60000"/>
                </a:cubicBezTo>
                <a:lnTo>
                  <a:pt x="71353" y="60000"/>
                </a:lnTo>
                <a:cubicBezTo>
                  <a:pt x="68218" y="60000"/>
                  <a:pt x="65676" y="64317"/>
                  <a:pt x="65676" y="69643"/>
                </a:cubicBezTo>
                <a:lnTo>
                  <a:pt x="65676" y="82500"/>
                </a:lnTo>
                <a:lnTo>
                  <a:pt x="54324" y="82500"/>
                </a:lnTo>
                <a:lnTo>
                  <a:pt x="54324" y="69643"/>
                </a:lnTo>
                <a:cubicBezTo>
                  <a:pt x="54324" y="58992"/>
                  <a:pt x="59406" y="50357"/>
                  <a:pt x="65676" y="50357"/>
                </a:cubicBezTo>
                <a:cubicBezTo>
                  <a:pt x="68811" y="50357"/>
                  <a:pt x="71353" y="46040"/>
                  <a:pt x="71353" y="40714"/>
                </a:cubicBezTo>
                <a:cubicBezTo>
                  <a:pt x="71353" y="33613"/>
                  <a:pt x="66270" y="27857"/>
                  <a:pt x="60000" y="27857"/>
                </a:cubicBezTo>
                <a:cubicBezTo>
                  <a:pt x="53730" y="27857"/>
                  <a:pt x="48647" y="33613"/>
                  <a:pt x="48647" y="40714"/>
                </a:cubicBezTo>
                <a:close/>
                <a:moveTo>
                  <a:pt x="60000" y="85714"/>
                </a:moveTo>
                <a:cubicBezTo>
                  <a:pt x="64702" y="85714"/>
                  <a:pt x="68514" y="90032"/>
                  <a:pt x="68514" y="95357"/>
                </a:cubicBezTo>
                <a:cubicBezTo>
                  <a:pt x="68514" y="100683"/>
                  <a:pt x="64702" y="105000"/>
                  <a:pt x="60000" y="105000"/>
                </a:cubicBezTo>
                <a:cubicBezTo>
                  <a:pt x="55298" y="105000"/>
                  <a:pt x="51486" y="100683"/>
                  <a:pt x="51486" y="95357"/>
                </a:cubicBezTo>
                <a:cubicBezTo>
                  <a:pt x="51486" y="90032"/>
                  <a:pt x="55298" y="85714"/>
                  <a:pt x="60000" y="85714"/>
                </a:cubicBez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dk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C88F0E86-C85D-1B57-3378-0FD113190006}"/>
              </a:ext>
            </a:extLst>
          </p:cNvPr>
          <p:cNvSpPr/>
          <p:nvPr/>
        </p:nvSpPr>
        <p:spPr>
          <a:xfrm>
            <a:off x="4382814" y="2398450"/>
            <a:ext cx="3914353" cy="86935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Google Shape;118;p2">
            <a:extLst>
              <a:ext uri="{FF2B5EF4-FFF2-40B4-BE49-F238E27FC236}">
                <a16:creationId xmlns:a16="http://schemas.microsoft.com/office/drawing/2014/main" id="{AE040976-B083-9F40-82AC-D39143DC0300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2.1 Environments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A462-E686-9DF1-96C5-4C43175602D8}"/>
              </a:ext>
            </a:extLst>
          </p:cNvPr>
          <p:cNvSpPr txBox="1"/>
          <p:nvPr/>
        </p:nvSpPr>
        <p:spPr>
          <a:xfrm>
            <a:off x="616328" y="1571245"/>
            <a:ext cx="314937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latin typeface="Roboto"/>
                <a:cs typeface="Roboto"/>
              </a:rPr>
              <a:t>5 Assumptions:</a:t>
            </a:r>
          </a:p>
          <a:p>
            <a:pPr algn="l"/>
            <a:endParaRPr lang="en-US" altLang="zh-CN" sz="1600" dirty="0">
              <a:latin typeface="Roboto"/>
              <a:cs typeface="Roboto"/>
            </a:endParaRPr>
          </a:p>
          <a:p>
            <a:r>
              <a:rPr lang="en-US" altLang="zh-CN" sz="1600" dirty="0">
                <a:latin typeface="Roboto"/>
                <a:cs typeface="Roboto"/>
              </a:rPr>
              <a:t>(A1) </a:t>
            </a:r>
            <a:r>
              <a:rPr lang="en-US" altLang="zh-CN" sz="1600" dirty="0"/>
              <a:t>Periodic Requests</a:t>
            </a:r>
            <a:endParaRPr lang="en-US" altLang="zh-CN" sz="1600" dirty="0">
              <a:latin typeface="Roboto"/>
              <a:cs typeface="Roboto"/>
            </a:endParaRPr>
          </a:p>
          <a:p>
            <a:pPr algn="l"/>
            <a:endParaRPr lang="en-US" altLang="zh-CN" sz="1600" dirty="0">
              <a:latin typeface="Roboto"/>
              <a:cs typeface="Roboto"/>
            </a:endParaRPr>
          </a:p>
          <a:p>
            <a:r>
              <a:rPr lang="en-US" altLang="zh-CN" sz="1600" dirty="0">
                <a:latin typeface="Roboto"/>
                <a:cs typeface="Roboto"/>
              </a:rPr>
              <a:t>(A2) </a:t>
            </a:r>
            <a:r>
              <a:rPr lang="en-US" altLang="zh-CN" sz="1600" dirty="0"/>
              <a:t>Run-ability Constraints</a:t>
            </a:r>
            <a:endParaRPr lang="en-US" altLang="zh-CN" sz="1600" dirty="0">
              <a:latin typeface="Roboto"/>
              <a:cs typeface="Roboto"/>
            </a:endParaRPr>
          </a:p>
          <a:p>
            <a:pPr algn="l"/>
            <a:endParaRPr lang="en-US" altLang="zh-CN" sz="1600" dirty="0">
              <a:latin typeface="Roboto"/>
              <a:cs typeface="Roboto"/>
            </a:endParaRPr>
          </a:p>
          <a:p>
            <a:r>
              <a:rPr lang="en-US" altLang="zh-CN" sz="1600" dirty="0">
                <a:latin typeface="Roboto"/>
                <a:cs typeface="Roboto"/>
              </a:rPr>
              <a:t>(A3) </a:t>
            </a:r>
            <a:r>
              <a:rPr lang="en-US" altLang="zh-CN" sz="1600" dirty="0"/>
              <a:t>Task Independence</a:t>
            </a:r>
            <a:endParaRPr lang="en-US" altLang="zh-CN" sz="1600" dirty="0">
              <a:latin typeface="Roboto"/>
              <a:cs typeface="Roboto"/>
            </a:endParaRPr>
          </a:p>
          <a:p>
            <a:pPr algn="l"/>
            <a:endParaRPr lang="en-US" altLang="zh-CN" sz="1600" dirty="0">
              <a:latin typeface="Roboto"/>
              <a:cs typeface="Roboto"/>
            </a:endParaRPr>
          </a:p>
          <a:p>
            <a:r>
              <a:rPr lang="en-US" altLang="zh-CN" sz="1600" dirty="0">
                <a:latin typeface="Roboto"/>
                <a:cs typeface="Roboto"/>
              </a:rPr>
              <a:t>(A4) </a:t>
            </a:r>
            <a:r>
              <a:rPr lang="en-US" altLang="zh-CN" sz="1600" dirty="0"/>
              <a:t>Constant Run-time</a:t>
            </a:r>
            <a:endParaRPr lang="en-US" altLang="zh-CN" sz="1600" dirty="0">
              <a:latin typeface="Roboto"/>
              <a:cs typeface="Roboto"/>
            </a:endParaRPr>
          </a:p>
          <a:p>
            <a:pPr algn="l"/>
            <a:endParaRPr lang="en-US" altLang="zh-CN" sz="1600" dirty="0">
              <a:latin typeface="Roboto"/>
              <a:cs typeface="Roboto"/>
            </a:endParaRPr>
          </a:p>
          <a:p>
            <a:r>
              <a:rPr lang="en-US" altLang="zh-CN" sz="1600" dirty="0">
                <a:latin typeface="Roboto"/>
                <a:cs typeface="Roboto"/>
              </a:rPr>
              <a:t>(A5)</a:t>
            </a:r>
            <a:r>
              <a:rPr lang="en-US" altLang="zh-CN" sz="1600" dirty="0"/>
              <a:t> Special Non-Periodic Tasks</a:t>
            </a:r>
            <a:endParaRPr lang="zh-CN" altLang="en-US" sz="1600" dirty="0">
              <a:latin typeface="Roboto"/>
              <a:cs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091E07-F00A-5724-ECA5-B0A245583B19}"/>
                  </a:ext>
                </a:extLst>
              </p:cNvPr>
              <p:cNvSpPr txBox="1"/>
              <p:nvPr/>
            </p:nvSpPr>
            <p:spPr>
              <a:xfrm>
                <a:off x="4438727" y="2463796"/>
                <a:ext cx="38584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altLang="zh-CN" dirty="0"/>
                  <a:t>Under these assumptions, each periodic task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altLang="zh-CN" b="1" i="1" baseline="-2500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dirty="0"/>
                  <a:t>can be fully characterized by two numbers: its </a:t>
                </a:r>
                <a:r>
                  <a:rPr lang="en-US" altLang="zh-CN" b="1" dirty="0"/>
                  <a:t>request period (</a:t>
                </a:r>
                <a:r>
                  <a:rPr lang="en-US" altLang="zh-CN" b="1" dirty="0">
                    <a:effectLst/>
                  </a:rPr>
                  <a:t>T</a:t>
                </a:r>
                <a:r>
                  <a:rPr lang="en-US" altLang="zh-CN" b="1" baseline="-25000" dirty="0">
                    <a:effectLst/>
                  </a:rPr>
                  <a:t>i</a:t>
                </a:r>
                <a:r>
                  <a:rPr lang="en-US" altLang="zh-CN" b="1" baseline="-25000" dirty="0"/>
                  <a:t>​</a:t>
                </a:r>
                <a:r>
                  <a:rPr lang="en-US" altLang="zh-CN" b="1" dirty="0"/>
                  <a:t>)</a:t>
                </a:r>
                <a:r>
                  <a:rPr lang="en-US" altLang="zh-CN" dirty="0"/>
                  <a:t> and its </a:t>
                </a:r>
                <a:r>
                  <a:rPr lang="en-US" altLang="zh-CN" b="1" dirty="0"/>
                  <a:t>run-time (</a:t>
                </a:r>
                <a:r>
                  <a:rPr lang="en-US" altLang="zh-CN" b="1" dirty="0">
                    <a:effectLst/>
                  </a:rPr>
                  <a:t>C</a:t>
                </a:r>
                <a:r>
                  <a:rPr lang="en-US" altLang="zh-CN" b="1" baseline="-25000" dirty="0">
                    <a:effectLst/>
                  </a:rPr>
                  <a:t>i</a:t>
                </a:r>
                <a:r>
                  <a:rPr lang="en-US" altLang="zh-CN" b="1" baseline="-25000" dirty="0"/>
                  <a:t>​</a:t>
                </a:r>
                <a:r>
                  <a:rPr lang="en-US" altLang="zh-CN" b="1" dirty="0"/>
                  <a:t>)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091E07-F00A-5724-ECA5-B0A245583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27" y="2463796"/>
                <a:ext cx="3858440" cy="738664"/>
              </a:xfrm>
              <a:prstGeom prst="rect">
                <a:avLst/>
              </a:prstGeom>
              <a:blipFill>
                <a:blip r:embed="rId3"/>
                <a:stretch>
                  <a:fillRect l="-474" t="-1653" b="-8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B175F7A-C569-0D6D-6A69-9EE7725FD45D}"/>
              </a:ext>
            </a:extLst>
          </p:cNvPr>
          <p:cNvSpPr/>
          <p:nvPr/>
        </p:nvSpPr>
        <p:spPr>
          <a:xfrm>
            <a:off x="2123093" y="4405569"/>
            <a:ext cx="3318062" cy="52322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Google Shape;118;p2">
            <a:extLst>
              <a:ext uri="{FF2B5EF4-FFF2-40B4-BE49-F238E27FC236}">
                <a16:creationId xmlns:a16="http://schemas.microsoft.com/office/drawing/2014/main" id="{AFD530D1-AFF3-ECA4-F32D-2E1E0E5F2485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2.2 Theorem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D007D2-0A2F-6743-A00A-7343DE5FA4B8}"/>
              </a:ext>
            </a:extLst>
          </p:cNvPr>
          <p:cNvSpPr txBox="1"/>
          <p:nvPr/>
        </p:nvSpPr>
        <p:spPr>
          <a:xfrm>
            <a:off x="79562" y="969421"/>
            <a:ext cx="8356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THEOREM 1. A critical instant for any task occurs whenever the task is requested simultaneously with requests for all higher priority tasks.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02F445-8C77-69F5-2079-84630943A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14" y="1480428"/>
            <a:ext cx="3819038" cy="13209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8E0D0D-04EC-31C6-CAF8-8AD12B72E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593" y="1321183"/>
            <a:ext cx="4417793" cy="2913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19A37A9-441B-360E-547B-1BA25766E40A}"/>
                  </a:ext>
                </a:extLst>
              </p:cNvPr>
              <p:cNvSpPr txBox="1"/>
              <p:nvPr/>
            </p:nvSpPr>
            <p:spPr>
              <a:xfrm>
                <a:off x="79562" y="3145402"/>
                <a:ext cx="33180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altLang="zh-CN" b="1" i="1" baseline="-2500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dirty="0"/>
                  <a:t> be the higher priority task:</a:t>
                </a:r>
              </a:p>
              <a:p>
                <a:r>
                  <a:rPr lang="fr-FR" altLang="zh-CN" dirty="0"/>
                  <a:t>         ⌊T</a:t>
                </a:r>
                <a:r>
                  <a:rPr lang="fr-FR" altLang="zh-CN" baseline="-25000" dirty="0"/>
                  <a:t>2</a:t>
                </a:r>
                <a:r>
                  <a:rPr lang="fr-FR" altLang="zh-CN" dirty="0"/>
                  <a:t>​/T​</a:t>
                </a:r>
                <a:r>
                  <a:rPr lang="fr-FR" altLang="zh-CN" baseline="-25000" dirty="0"/>
                  <a:t>1</a:t>
                </a:r>
                <a:r>
                  <a:rPr lang="fr-FR" altLang="zh-CN" dirty="0"/>
                  <a:t>⌋C</a:t>
                </a:r>
                <a:r>
                  <a:rPr lang="fr-FR" altLang="zh-CN" baseline="-25000" dirty="0"/>
                  <a:t>1​</a:t>
                </a:r>
                <a:r>
                  <a:rPr lang="fr-FR" altLang="zh-CN" dirty="0"/>
                  <a:t>+C</a:t>
                </a:r>
                <a:r>
                  <a:rPr lang="fr-FR" altLang="zh-CN" baseline="-25000" dirty="0"/>
                  <a:t>2</a:t>
                </a:r>
                <a:r>
                  <a:rPr lang="fr-FR" altLang="zh-CN" dirty="0"/>
                  <a:t>​≤T</a:t>
                </a:r>
                <a:r>
                  <a:rPr lang="fr-FR" altLang="zh-CN" baseline="-25000" dirty="0"/>
                  <a:t>2</a:t>
                </a:r>
                <a:r>
                  <a:rPr lang="fr-FR" altLang="zh-CN" dirty="0"/>
                  <a:t>   (1)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19A37A9-441B-360E-547B-1BA25766E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2" y="3145402"/>
                <a:ext cx="3318062" cy="523220"/>
              </a:xfrm>
              <a:prstGeom prst="rect">
                <a:avLst/>
              </a:prstGeom>
              <a:blipFill>
                <a:blip r:embed="rId5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DD79557-5E57-2B30-22A5-F7B73C559D50}"/>
                  </a:ext>
                </a:extLst>
              </p:cNvPr>
              <p:cNvSpPr txBox="1"/>
              <p:nvPr/>
            </p:nvSpPr>
            <p:spPr>
              <a:xfrm>
                <a:off x="79562" y="3674696"/>
                <a:ext cx="24462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altLang="zh-CN" dirty="0"/>
                  <a:t>​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altLang="zh-CN" b="1" i="1" baseline="-2500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dirty="0"/>
                  <a:t> be the higher priority task:</a:t>
                </a:r>
              </a:p>
              <a:p>
                <a:r>
                  <a:rPr lang="fr-FR" altLang="zh-CN" dirty="0"/>
                  <a:t>                </a:t>
                </a:r>
                <a:r>
                  <a:rPr lang="en-US" altLang="zh-CN" dirty="0"/>
                  <a:t>C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​+C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​≤T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       (2)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DD79557-5E57-2B30-22A5-F7B73C55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2" y="3674696"/>
                <a:ext cx="2446246" cy="523220"/>
              </a:xfrm>
              <a:prstGeom prst="rect">
                <a:avLst/>
              </a:prstGeom>
              <a:blipFill>
                <a:blip r:embed="rId6"/>
                <a:stretch>
                  <a:fillRect l="-748" t="-2326" r="-249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2CA72232-829E-A96C-C112-D2AFD8FC0401}"/>
              </a:ext>
            </a:extLst>
          </p:cNvPr>
          <p:cNvSpPr txBox="1"/>
          <p:nvPr/>
        </p:nvSpPr>
        <p:spPr>
          <a:xfrm>
            <a:off x="2902741" y="3363882"/>
            <a:ext cx="1447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(2) implies (1)</a:t>
            </a:r>
            <a:endParaRPr lang="en-US" altLang="zh-CN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C8CBA841-5BD0-DA3F-5DFC-43B6F5555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335" y="4513290"/>
            <a:ext cx="328777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b="1" dirty="0"/>
              <a:t>rate-monotonic priority assignment</a:t>
            </a:r>
            <a:endParaRPr lang="zh-CN" altLang="zh-CN" dirty="0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A30FA41-DCE4-D090-957A-8BCB2981339A}"/>
              </a:ext>
            </a:extLst>
          </p:cNvPr>
          <p:cNvSpPr/>
          <p:nvPr/>
        </p:nvSpPr>
        <p:spPr>
          <a:xfrm>
            <a:off x="2525808" y="3044210"/>
            <a:ext cx="251954" cy="9821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813BA9A-4B49-4BB2-9FF2-4363CBAF7B51}"/>
              </a:ext>
            </a:extLst>
          </p:cNvPr>
          <p:cNvSpPr txBox="1"/>
          <p:nvPr/>
        </p:nvSpPr>
        <p:spPr>
          <a:xfrm>
            <a:off x="998444" y="2852005"/>
            <a:ext cx="1045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&lt;T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55DEB3A2-D162-DCA5-AFBB-C7CF98C2AF32}"/>
              </a:ext>
            </a:extLst>
          </p:cNvPr>
          <p:cNvSpPr/>
          <p:nvPr/>
        </p:nvSpPr>
        <p:spPr>
          <a:xfrm>
            <a:off x="3505688" y="3707102"/>
            <a:ext cx="120989" cy="571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34A71B38-A884-5B00-393F-D2158F0E7209}"/>
              </a:ext>
            </a:extLst>
          </p:cNvPr>
          <p:cNvSpPr/>
          <p:nvPr/>
        </p:nvSpPr>
        <p:spPr>
          <a:xfrm>
            <a:off x="1591235" y="1214381"/>
            <a:ext cx="5163671" cy="131485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Google Shape;118;p2">
            <a:extLst>
              <a:ext uri="{FF2B5EF4-FFF2-40B4-BE49-F238E27FC236}">
                <a16:creationId xmlns:a16="http://schemas.microsoft.com/office/drawing/2014/main" id="{835128E9-735D-9569-3008-CF2E3A6B9473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2.3 Theorem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A725A4-D323-2B8D-3D48-58275AB62F85}"/>
              </a:ext>
            </a:extLst>
          </p:cNvPr>
          <p:cNvSpPr txBox="1"/>
          <p:nvPr/>
        </p:nvSpPr>
        <p:spPr>
          <a:xfrm>
            <a:off x="635373" y="3526123"/>
            <a:ext cx="8293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THEOREM 2. If a feasible priority assignment exists for some task set, the rate monotonic priority assignment is feasible for that task set.</a:t>
            </a:r>
            <a:endParaRPr lang="zh-CN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BC9F6A0-6C71-4C94-D76F-E4653A581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861" y="1287034"/>
            <a:ext cx="503288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dirty="0"/>
              <a:t>any </a:t>
            </a:r>
            <a:r>
              <a:rPr lang="en-US" altLang="zh-CN" dirty="0"/>
              <a:t>feasible priority </a:t>
            </a:r>
            <a:r>
              <a:rPr lang="zh-CN" altLang="zh-CN" dirty="0"/>
              <a:t>assignment can be transformed into</a:t>
            </a:r>
            <a:r>
              <a:rPr lang="en-US" altLang="zh-CN" dirty="0"/>
              <a:t> </a:t>
            </a:r>
            <a:r>
              <a:rPr lang="zh-CN" altLang="zh-CN" dirty="0"/>
              <a:t>a rate-monotonic one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dirty="0">
                <a:solidFill>
                  <a:srgbClr val="FF0000"/>
                </a:solidFill>
              </a:rPr>
              <a:t>How?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dirty="0">
                <a:solidFill>
                  <a:srgbClr val="002647"/>
                </a:solidFill>
              </a:rPr>
              <a:t>adjacent </a:t>
            </a:r>
            <a:r>
              <a:rPr lang="zh-CN" altLang="zh-CN" dirty="0">
                <a:solidFill>
                  <a:srgbClr val="002647"/>
                </a:solidFill>
              </a:rPr>
              <a:t>priority swaps, with each swap preserving feasibility</a:t>
            </a: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A0874B35-71AE-7AE8-494A-24A260262E71}"/>
              </a:ext>
            </a:extLst>
          </p:cNvPr>
          <p:cNvSpPr/>
          <p:nvPr/>
        </p:nvSpPr>
        <p:spPr>
          <a:xfrm>
            <a:off x="4038600" y="2617694"/>
            <a:ext cx="201706" cy="8590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52BE0539-A18D-DCA9-69AB-1740066A1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;p2">
            <a:extLst>
              <a:ext uri="{FF2B5EF4-FFF2-40B4-BE49-F238E27FC236}">
                <a16:creationId xmlns:a16="http://schemas.microsoft.com/office/drawing/2014/main" id="{FB98ED32-5C00-F395-67EA-0965D40D014F}"/>
              </a:ext>
            </a:extLst>
          </p:cNvPr>
          <p:cNvSpPr txBox="1">
            <a:spLocks/>
          </p:cNvSpPr>
          <p:nvPr/>
        </p:nvSpPr>
        <p:spPr>
          <a:xfrm>
            <a:off x="143362" y="98613"/>
            <a:ext cx="8664462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altLang="zh-CN" dirty="0">
                <a:solidFill>
                  <a:schemeClr val="bg1"/>
                </a:solidFill>
              </a:rPr>
              <a:t>2.4 Achievable Processor Utilization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3A70016F-C6A3-7137-F232-9BCD1FD28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815" y="1142093"/>
                <a:ext cx="8593497" cy="1601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lang="zh-CN" altLang="zh-CN" dirty="0"/>
                  <a:t>Processor Utilization Factor (U): 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zh-CN" dirty="0"/>
                  <a:t>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zh-CN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lang="zh-CN" altLang="zh-CN" dirty="0"/>
                  <a:t>Fully Utilizing the Processor: 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zh-CN" altLang="zh-CN" dirty="0"/>
                  <a:t>a priority assignment is feasible, but any increase in any task's run-time makes it infeasible.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zh-CN" dirty="0" err="1"/>
                  <a:t>Eg.</a:t>
                </a:r>
                <a:r>
                  <a:rPr lang="en-US" altLang="zh-CN" dirty="0"/>
                  <a:t>  Fig2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3A70016F-C6A3-7137-F232-9BCD1FD28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815" y="1142093"/>
                <a:ext cx="8593497" cy="1601208"/>
              </a:xfrm>
              <a:prstGeom prst="rect">
                <a:avLst/>
              </a:prstGeom>
              <a:blipFill>
                <a:blip r:embed="rId3"/>
                <a:stretch>
                  <a:fillRect l="-213" t="-5323" b="-34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B61A1B1-8774-0102-016D-C57A1C85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439"/>
          <a:stretch>
            <a:fillRect/>
          </a:stretch>
        </p:blipFill>
        <p:spPr>
          <a:xfrm>
            <a:off x="594446" y="2846224"/>
            <a:ext cx="2839291" cy="132197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88CBEFF-0DD0-0243-CE90-431FD909A7D5}"/>
              </a:ext>
            </a:extLst>
          </p:cNvPr>
          <p:cNvSpPr txBox="1"/>
          <p:nvPr/>
        </p:nvSpPr>
        <p:spPr>
          <a:xfrm>
            <a:off x="143362" y="4299244"/>
            <a:ext cx="8323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/>
              <a:t>The Least Upper Bound: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dirty="0"/>
              <a:t>T</a:t>
            </a:r>
            <a:r>
              <a:rPr lang="zh-CN" altLang="zh-CN" dirty="0"/>
              <a:t>he minimum utilization factor over all task sets that fully utilize the processor.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E55F30-2B0B-4778-BF4D-1A830CF3493C}"/>
              </a:ext>
            </a:extLst>
          </p:cNvPr>
          <p:cNvSpPr txBox="1"/>
          <p:nvPr/>
        </p:nvSpPr>
        <p:spPr>
          <a:xfrm>
            <a:off x="3735444" y="3137881"/>
            <a:ext cx="14802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T1 = 2, T</a:t>
            </a:r>
            <a:r>
              <a:rPr lang="en-US" altLang="zh-CN" baseline="-25000" dirty="0"/>
              <a:t>2</a:t>
            </a:r>
            <a:r>
              <a:rPr lang="en-US" altLang="zh-CN" dirty="0"/>
              <a:t> = 5</a:t>
            </a:r>
          </a:p>
          <a:p>
            <a:r>
              <a:rPr lang="en-US" altLang="zh-CN" dirty="0"/>
              <a:t>C</a:t>
            </a:r>
            <a:r>
              <a:rPr lang="en-US" altLang="zh-CN" baseline="-25000" dirty="0"/>
              <a:t>1</a:t>
            </a:r>
            <a:r>
              <a:rPr lang="en-US" altLang="zh-CN" dirty="0"/>
              <a:t> = 1, C</a:t>
            </a:r>
            <a:r>
              <a:rPr lang="en-US" altLang="zh-CN" baseline="-25000" dirty="0"/>
              <a:t>2</a:t>
            </a:r>
            <a:r>
              <a:rPr lang="en-US" altLang="zh-CN" dirty="0"/>
              <a:t> = 1</a:t>
            </a:r>
          </a:p>
          <a:p>
            <a:r>
              <a:rPr lang="en-US" altLang="zh-CN" dirty="0"/>
              <a:t>(Fully Utilized)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663620"/>
      </p:ext>
    </p:extLst>
  </p:cSld>
  <p:clrMapOvr>
    <a:masterClrMapping/>
  </p:clrMapOvr>
</p:sld>
</file>

<file path=ppt/theme/theme1.xml><?xml version="1.0" encoding="utf-8"?>
<a:theme xmlns:a="http://schemas.openxmlformats.org/drawingml/2006/main" name="CoE BLUE Connector Template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EEEEEE"/>
      </a:lt2>
      <a:accent1>
        <a:srgbClr val="0277BD"/>
      </a:accent1>
      <a:accent2>
        <a:srgbClr val="D86018"/>
      </a:accent2>
      <a:accent3>
        <a:srgbClr val="A5A508"/>
      </a:accent3>
      <a:accent4>
        <a:srgbClr val="00B2A9"/>
      </a:accent4>
      <a:accent5>
        <a:srgbClr val="2F65A7"/>
      </a:accent5>
      <a:accent6>
        <a:srgbClr val="702082"/>
      </a:accent6>
      <a:hlink>
        <a:srgbClr val="1779B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1974</Words>
  <Application>Microsoft Office PowerPoint</Application>
  <PresentationFormat>全屏显示(16:9)</PresentationFormat>
  <Paragraphs>282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Roboto Light</vt:lpstr>
      <vt:lpstr>Roboto</vt:lpstr>
      <vt:lpstr>Cambria Math</vt:lpstr>
      <vt:lpstr>Ubuntu Light</vt:lpstr>
      <vt:lpstr>Arial</vt:lpstr>
      <vt:lpstr>Calibri</vt:lpstr>
      <vt:lpstr>CoE BLUE Connector Template</vt:lpstr>
      <vt:lpstr>Scheduling Algorithms for Multiprogramming in a  Hard-Real-Time Environment</vt:lpstr>
      <vt:lpstr>1 Background</vt:lpstr>
      <vt:lpstr>PowerPoint 演示文稿</vt:lpstr>
      <vt:lpstr>PowerPoint 演示文稿</vt:lpstr>
      <vt:lpstr>2 Fixed Priority     Scheduling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 Deadline Driven Scheduling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 From Theory to Practice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曹澜征</dc:creator>
  <cp:lastModifiedBy>艺彤 张</cp:lastModifiedBy>
  <cp:revision>71</cp:revision>
  <dcterms:modified xsi:type="dcterms:W3CDTF">2025-12-02T01:15:59Z</dcterms:modified>
</cp:coreProperties>
</file>